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6" r:id="rId2"/>
    <p:sldId id="256" r:id="rId3"/>
    <p:sldId id="257" r:id="rId4"/>
    <p:sldId id="261" r:id="rId5"/>
    <p:sldId id="263" r:id="rId6"/>
    <p:sldId id="264" r:id="rId7"/>
    <p:sldId id="262" r:id="rId8"/>
    <p:sldId id="265" r:id="rId9"/>
    <p:sldId id="266" r:id="rId10"/>
    <p:sldId id="267" r:id="rId11"/>
    <p:sldId id="268" r:id="rId12"/>
    <p:sldId id="269" r:id="rId13"/>
    <p:sldId id="270" r:id="rId14"/>
    <p:sldId id="259" r:id="rId15"/>
    <p:sldId id="285"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CC0099"/>
    <a:srgbClr val="FE9202"/>
    <a:srgbClr val="007033"/>
    <a:srgbClr val="6C1A00"/>
    <a:srgbClr val="00AACC"/>
    <a:srgbClr val="5EEC3C"/>
    <a:srgbClr val="1D3A00"/>
    <a:srgbClr val="003296"/>
    <a:srgbClr val="E39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666" y="-3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A617F-3F90-4BCE-AAD6-A09C6857538D}" type="datetimeFigureOut">
              <a:rPr lang="en-US" smtClean="0"/>
              <a:t>4/12/2020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742EE-FCFE-4F14-849B-C465D97135BB}" type="slidenum">
              <a:rPr lang="en-US" smtClean="0"/>
              <a:t>‹#›</a:t>
            </a:fld>
            <a:endParaRPr lang="en-US"/>
          </a:p>
        </p:txBody>
      </p:sp>
    </p:spTree>
    <p:extLst>
      <p:ext uri="{BB962C8B-B14F-4D97-AF65-F5344CB8AC3E}">
        <p14:creationId xmlns:p14="http://schemas.microsoft.com/office/powerpoint/2010/main" val="325373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022" y="577521"/>
            <a:ext cx="7787954" cy="1527050"/>
          </a:xfrm>
          <a:noFill/>
          <a:effectLst>
            <a:outerShdw blurRad="50800" dist="38100" dir="2700000" algn="tl" rotWithShape="0">
              <a:prstClr val="black">
                <a:alpha val="40000"/>
              </a:prstClr>
            </a:outerShdw>
          </a:effectLst>
        </p:spPr>
        <p:txBody>
          <a:bodyPr>
            <a:normAutofit/>
          </a:bodyPr>
          <a:lstStyle>
            <a:lvl1pPr algn="r">
              <a:defRPr sz="3600">
                <a:solidFill>
                  <a:srgbClr val="990099"/>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78022" y="2113635"/>
            <a:ext cx="7787955" cy="61082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777BABED-29D1-42AA-900D-A1AC0B4A6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rgbClr val="99009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66491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281174"/>
            <a:ext cx="6108200" cy="572644"/>
          </a:xfrm>
        </p:spPr>
        <p:txBody>
          <a:bodyPr>
            <a:normAutofit/>
          </a:bodyPr>
          <a:lstStyle>
            <a:lvl1pPr algn="l">
              <a:defRPr sz="3600">
                <a:solidFill>
                  <a:srgbClr val="99009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044700"/>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59" cy="610820"/>
          </a:xfrm>
        </p:spPr>
        <p:txBody>
          <a:bodyPr>
            <a:normAutofit/>
          </a:bodyPr>
          <a:lstStyle>
            <a:lvl1pPr algn="l">
              <a:defRPr sz="3600" baseline="0">
                <a:solidFill>
                  <a:srgbClr val="99009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183123"/>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655520"/>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183123"/>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655520"/>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9E5E39C3-7456-45B2-95B5-911F17105670}"/>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akhtemanchi.com/%d8%ae%d9%88%d8%a7%d8%b5-%da%a9%d9%84%db%8c-%d9%85%d8%b5%d8%a7%d9%84%d8%ad-%d8%b3%d8%a7%d8%ae%d8%aa%d9%85%d8%a7%d9%86%db%8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960930"/>
            <a:ext cx="8246070" cy="610821"/>
          </a:xfrm>
        </p:spPr>
        <p:txBody>
          <a:bodyPr>
            <a:noAutofit/>
          </a:bodyPr>
          <a:lstStyle/>
          <a:p>
            <a:pPr algn="ctr"/>
            <a:r>
              <a:rPr lang="fa-IR" sz="6000" dirty="0" smtClean="0"/>
              <a:t>به نام خدا</a:t>
            </a:r>
            <a:br>
              <a:rPr lang="fa-IR" sz="6000" dirty="0" smtClean="0"/>
            </a:br>
            <a:r>
              <a:rPr lang="fa-IR" sz="6000" dirty="0" smtClean="0"/>
              <a:t>کارگاه فن آوری ساخت</a:t>
            </a:r>
            <a:br>
              <a:rPr lang="fa-IR" sz="6000" dirty="0" smtClean="0"/>
            </a:br>
            <a:r>
              <a:rPr lang="fa-IR" sz="6000" dirty="0" smtClean="0"/>
              <a:t>جلسه چهارم</a:t>
            </a:r>
            <a:br>
              <a:rPr lang="fa-IR" sz="6000" dirty="0" smtClean="0"/>
            </a:br>
            <a:r>
              <a:rPr lang="fa-IR" sz="6000" dirty="0" smtClean="0"/>
              <a:t>مدرس :فرزانه ایرانمنش</a:t>
            </a:r>
            <a:endParaRPr lang="en-US" sz="6000" dirty="0"/>
          </a:p>
        </p:txBody>
      </p:sp>
    </p:spTree>
    <p:extLst>
      <p:ext uri="{BB962C8B-B14F-4D97-AF65-F5344CB8AC3E}">
        <p14:creationId xmlns:p14="http://schemas.microsoft.com/office/powerpoint/2010/main" val="141429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dirty="0">
                <a:cs typeface="B Nazanin" panose="00000400000000000000" pitchFamily="2" charset="-78"/>
              </a:rPr>
              <a:t>پروفیل‌های آلومینیومی ظریف و شکیل هستند و نصب آن‌ها آسان و سریع است. همچنین غیرقابل اشتعال می‌باشند و برای نصب در آشپزخانه‌ها گزینه امن و مناسبی به حساب می‌آیند. روی پنجره‌هایی که از جنس آلومینیوم هستند، می‌توان شیشه دوجداره یا چند جداره نصب کرد و با این کار، کاربری‌شان را به کاربری پنجره </a:t>
            </a:r>
            <a:r>
              <a:rPr lang="en-US" dirty="0">
                <a:cs typeface="B Nazanin" panose="00000400000000000000" pitchFamily="2" charset="-78"/>
              </a:rPr>
              <a:t>UPVC </a:t>
            </a:r>
            <a:r>
              <a:rPr lang="fa-IR" dirty="0">
                <a:cs typeface="B Nazanin" panose="00000400000000000000" pitchFamily="2" charset="-78"/>
              </a:rPr>
              <a:t>نزدیک کرد.</a:t>
            </a:r>
          </a:p>
          <a:p>
            <a:pPr algn="r"/>
            <a:r>
              <a:rPr lang="fa-IR" dirty="0">
                <a:cs typeface="B Nazanin" panose="00000400000000000000" pitchFamily="2" charset="-78"/>
              </a:rPr>
              <a:t>وزن پروفیل‌های آلومینیومی نسبت به پنجره‌های یو پی وی سی سبک‌تر است و قابلیت بازیافت دارند. همچنین در طرح و رنگ‌های مختلف، در بازار به فروش می‌رسند.</a:t>
            </a:r>
          </a:p>
          <a:p>
            <a:pPr algn="r"/>
            <a:endParaRPr lang="en-US" dirty="0"/>
          </a:p>
        </p:txBody>
      </p:sp>
      <p:sp>
        <p:nvSpPr>
          <p:cNvPr id="4" name="Title 1"/>
          <p:cNvSpPr>
            <a:spLocks noGrp="1"/>
          </p:cNvSpPr>
          <p:nvPr>
            <p:ph type="title"/>
          </p:nvPr>
        </p:nvSpPr>
        <p:spPr/>
        <p:txBody>
          <a:bodyPr>
            <a:normAutofit fontScale="90000"/>
          </a:bodyPr>
          <a:lstStyle/>
          <a:p>
            <a:pPr algn="r"/>
            <a:r>
              <a:rPr lang="fa-IR" b="1" dirty="0">
                <a:effectLst/>
              </a:rPr>
              <a:t>پروفیل آلومینیوم چه ویژگی‌هایی دارد؟</a:t>
            </a:r>
            <a:r>
              <a:rPr lang="fa-IR" dirty="0">
                <a:effectLst/>
              </a:rPr>
              <a:t/>
            </a:r>
            <a:br>
              <a:rPr lang="fa-IR" dirty="0">
                <a:effectLst/>
              </a:rPr>
            </a:br>
            <a:endParaRPr lang="en-US" dirty="0"/>
          </a:p>
        </p:txBody>
      </p:sp>
    </p:spTree>
    <p:extLst>
      <p:ext uri="{BB962C8B-B14F-4D97-AF65-F5344CB8AC3E}">
        <p14:creationId xmlns:p14="http://schemas.microsoft.com/office/powerpoint/2010/main" val="3522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a:effectLst/>
              </a:rPr>
              <a:t>با انواع پنجره‌ها از جنس پروفیل‌های آلومینیومی</a:t>
            </a:r>
            <a:r>
              <a:rPr lang="fa-IR" dirty="0">
                <a:effectLst/>
              </a:rPr>
              <a:t/>
            </a:r>
            <a:br>
              <a:rPr lang="fa-IR" dirty="0">
                <a:effectLst/>
              </a:rPr>
            </a:br>
            <a:endParaRPr lang="en-US" dirty="0"/>
          </a:p>
        </p:txBody>
      </p:sp>
      <p:sp>
        <p:nvSpPr>
          <p:cNvPr id="3" name="Content Placeholder 2"/>
          <p:cNvSpPr>
            <a:spLocks noGrp="1"/>
          </p:cNvSpPr>
          <p:nvPr>
            <p:ph idx="1"/>
          </p:nvPr>
        </p:nvSpPr>
        <p:spPr/>
        <p:txBody>
          <a:bodyPr>
            <a:normAutofit lnSpcReduction="10000"/>
          </a:bodyPr>
          <a:lstStyle/>
          <a:p>
            <a:pPr algn="r" rtl="1"/>
            <a:r>
              <a:rPr lang="fa-IR" dirty="0">
                <a:cs typeface="B Nazanin" panose="00000400000000000000" pitchFamily="2" charset="-78"/>
              </a:rPr>
              <a:t>پروفیل آلومینیومی انواع مختلفی دارد و هر یک از انواع آن برای ساخت قسمتی از قاب، فریم یا بازشوی درب و پنجره‌ها به کار می‌رود. درب و پنجره‌هایی که با پروفیل‌های آلومینیومی تولید می‌شوند، با توجه به نوع پروفیلی که در تولیدشان استفاده می‌شود، متفاوت‌ و سه نوع هستند</a:t>
            </a:r>
            <a:r>
              <a:rPr lang="fa-IR" dirty="0" smtClean="0">
                <a:cs typeface="B Nazanin" panose="00000400000000000000" pitchFamily="2" charset="-78"/>
              </a:rPr>
              <a:t>:</a:t>
            </a:r>
          </a:p>
          <a:p>
            <a:pPr algn="r" rtl="1"/>
            <a:endParaRPr lang="fa-IR" dirty="0">
              <a:cs typeface="B Nazanin" panose="00000400000000000000" pitchFamily="2" charset="-78"/>
            </a:endParaRPr>
          </a:p>
          <a:p>
            <a:pPr algn="r" rtl="1"/>
            <a:r>
              <a:rPr lang="fa-IR" sz="3200" b="1" dirty="0">
                <a:solidFill>
                  <a:schemeClr val="accent2">
                    <a:lumMod val="75000"/>
                  </a:schemeClr>
                </a:solidFill>
                <a:cs typeface="B Nazanin" panose="00000400000000000000" pitchFamily="2" charset="-78"/>
              </a:rPr>
              <a:t>پنجره آلومینیومی ساده</a:t>
            </a:r>
          </a:p>
          <a:p>
            <a:pPr algn="r" rtl="1"/>
            <a:r>
              <a:rPr lang="fa-IR" dirty="0">
                <a:solidFill>
                  <a:schemeClr val="accent2">
                    <a:lumMod val="75000"/>
                  </a:schemeClr>
                </a:solidFill>
              </a:rPr>
              <a:t>پنجره آلومینیومی ترمال </a:t>
            </a:r>
            <a:r>
              <a:rPr lang="fa-IR" dirty="0" smtClean="0">
                <a:solidFill>
                  <a:schemeClr val="accent2">
                    <a:lumMod val="75000"/>
                  </a:schemeClr>
                </a:solidFill>
              </a:rPr>
              <a:t>بریک</a:t>
            </a:r>
          </a:p>
          <a:p>
            <a:pPr algn="r" rtl="1"/>
            <a:r>
              <a:rPr lang="fa-IR" dirty="0">
                <a:solidFill>
                  <a:schemeClr val="accent2">
                    <a:lumMod val="75000"/>
                  </a:schemeClr>
                </a:solidFill>
              </a:rPr>
              <a:t>پنجره چوب آلومینیومی</a:t>
            </a:r>
          </a:p>
          <a:p>
            <a:pPr algn="r" rtl="1"/>
            <a:endParaRPr lang="fa-IR" dirty="0">
              <a:solidFill>
                <a:schemeClr val="accent2">
                  <a:lumMod val="75000"/>
                </a:schemeClr>
              </a:solidFill>
            </a:endParaRPr>
          </a:p>
          <a:p>
            <a:pPr algn="r"/>
            <a:endParaRPr lang="en-US" dirty="0"/>
          </a:p>
        </p:txBody>
      </p:sp>
      <p:pic>
        <p:nvPicPr>
          <p:cNvPr id="5124" name="Picture 4" descr="برتری‌های پنجره آلومینیوم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25"/>
            <a:ext cx="4581149" cy="22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1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effectLst/>
              </a:rPr>
              <a:t>پنجره‌های آلومینیومی چه برتری‌هایی دارند؟</a:t>
            </a:r>
            <a:r>
              <a:rPr lang="fa-IR" dirty="0">
                <a:effectLst/>
              </a:rPr>
              <a:t/>
            </a:r>
            <a:br>
              <a:rPr lang="fa-IR" dirty="0">
                <a:effectLst/>
              </a:rPr>
            </a:br>
            <a:endParaRPr lang="en-US" dirty="0"/>
          </a:p>
        </p:txBody>
      </p:sp>
      <p:sp>
        <p:nvSpPr>
          <p:cNvPr id="3" name="Content Placeholder 2"/>
          <p:cNvSpPr>
            <a:spLocks noGrp="1"/>
          </p:cNvSpPr>
          <p:nvPr>
            <p:ph idx="1"/>
          </p:nvPr>
        </p:nvSpPr>
        <p:spPr>
          <a:xfrm>
            <a:off x="754375" y="891996"/>
            <a:ext cx="8246069" cy="3970327"/>
          </a:xfrm>
        </p:spPr>
        <p:txBody>
          <a:bodyPr>
            <a:normAutofit fontScale="70000" lnSpcReduction="20000"/>
          </a:bodyPr>
          <a:lstStyle/>
          <a:p>
            <a:pPr algn="r" rtl="1"/>
            <a:r>
              <a:rPr lang="fa-IR" dirty="0">
                <a:cs typeface="B Nazanin" panose="00000400000000000000" pitchFamily="2" charset="-78"/>
              </a:rPr>
              <a:t>پنجره‌های آلومینیومی نسبت به سایر انواع پنجره‌ها برتری‌هایی دارند. پروفیل پنجره‌های آلومینیومی مانند پنجره یو پی وی سی، شیمیایی نیستند و جزئی از طبیعت به حساب می‌آیند. آلومینیوم بدون شک قوی‌ترین فلز در دسترس امروز بر روی زمین است. پنجره‌های آلومینیومی قادر به نگهداری از پنل‌های شیشه‌ای بزرگ هستند.</a:t>
            </a:r>
          </a:p>
          <a:p>
            <a:pPr algn="r" rtl="1"/>
            <a:r>
              <a:rPr lang="fa-IR" dirty="0">
                <a:cs typeface="B Nazanin" panose="00000400000000000000" pitchFamily="2" charset="-78"/>
              </a:rPr>
              <a:t>همچنین پنجره‌هایی که از جنس پروفیل آلومینیوم تولید می‌شوند، با توجه به ویژگی مقاومت در برابر خوردگی‌شان، نیاز به تعمیر و نگهداری بسیار کمی بعد نصب دارند. این نوع پنجره‌های دارای طیف رنگی وسیع و متنوعی هستند و با هر سلیقه‌ای جور درمی‌آیند. به علاوه، پروفیل پنجره آلومینیومی معمولا قوی و پایدار هستند و قادر به مقاومت در برابر شدیدترین عناصر و تغییرات جوی می‌باشند.</a:t>
            </a:r>
          </a:p>
          <a:p>
            <a:pPr algn="r" rtl="1"/>
            <a:r>
              <a:rPr lang="fa-IR" dirty="0">
                <a:cs typeface="B Nazanin" panose="00000400000000000000" pitchFamily="2" charset="-78"/>
              </a:rPr>
              <a:t>این پنجره‌ها دارای انعطاف‌پذیری فراوانی هستند و می‌توان آن‌ها را برای پنجره‌هایی با ابعاد و اندازه‌های مختلف طراحی کرد. همین موضوع باعث محبوب شدن این پروفیل در بین معماران و طراحان ساختمان شده است.</a:t>
            </a:r>
          </a:p>
          <a:p>
            <a:pPr algn="r" rtl="1"/>
            <a:r>
              <a:rPr lang="fa-IR" dirty="0">
                <a:cs typeface="B Nazanin" panose="00000400000000000000" pitchFamily="2" charset="-78"/>
              </a:rPr>
              <a:t>پروفیل‌های آلومینیومی برای پنجره‌ها، فریم‌های باریک‌تری در مقایسه با پروفیل‌های </a:t>
            </a:r>
            <a:r>
              <a:rPr lang="en-US" dirty="0">
                <a:cs typeface="B Nazanin" panose="00000400000000000000" pitchFamily="2" charset="-78"/>
              </a:rPr>
              <a:t>UPVC </a:t>
            </a:r>
            <a:r>
              <a:rPr lang="fa-IR" dirty="0">
                <a:cs typeface="B Nazanin" panose="00000400000000000000" pitchFamily="2" charset="-78"/>
              </a:rPr>
              <a:t>دارند و باعث می‌شوند نور بیشتری از پنجره به خانه وارد شود و این موضوع در زیباسازی و نورگیری فضای داخلی خانه موثر است.</a:t>
            </a:r>
          </a:p>
          <a:p>
            <a:pPr algn="r"/>
            <a:endParaRPr lang="en-US" dirty="0"/>
          </a:p>
        </p:txBody>
      </p:sp>
    </p:spTree>
    <p:extLst>
      <p:ext uri="{BB962C8B-B14F-4D97-AF65-F5344CB8AC3E}">
        <p14:creationId xmlns:p14="http://schemas.microsoft.com/office/powerpoint/2010/main" val="224960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فولاد</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a:cs typeface="B Nazanin" panose="00000400000000000000" pitchFamily="2" charset="-78"/>
              </a:rPr>
              <a:t>استفاده از فولاد به عنوان یکی از نوآورانه ترین تحولات ساختمانی در تاریخ  معماری محسوب می شود که به معماران اجازه می دهد تا ساختارهایی را در مقیاس هایی که  زمانی هرگز فکر نمی کردند، ایجاد کنند در واقع تاریخ معماری پس از به کارگیری فولاد دچار تحولاتی گردید که معماری را چند قرن به جلو حرکت داد و همواره فولاد یکی از مهم ترین متریال های کاربردی در معماری است. استحکام کششی و دوام از خصوصصیات بارز فولاد محسوب می شود که برخی از معماران با آگاهی از پتانسیل فولاد آن را در روشنایی، نمای ساختمان ها، عناصر تزئینی و سازه های اصلی و یا دکوراتیو به کار می بردند می توان در حالت کلی گفت آنچه فولاد را به عنوان یک مصالح ساختمانی مناسب معرفی کرده ویژگی های زیر را شامل می </a:t>
            </a:r>
            <a:r>
              <a:rPr lang="fa-IR" dirty="0" smtClean="0">
                <a:cs typeface="B Nazanin" panose="00000400000000000000" pitchFamily="2" charset="-78"/>
              </a:rPr>
              <a:t>شود.</a:t>
            </a:r>
            <a:endParaRPr lang="en-US" dirty="0">
              <a:cs typeface="B Nazanin" panose="00000400000000000000" pitchFamily="2" charset="-78"/>
            </a:endParaRPr>
          </a:p>
        </p:txBody>
      </p:sp>
    </p:spTree>
    <p:extLst>
      <p:ext uri="{BB962C8B-B14F-4D97-AF65-F5344CB8AC3E}">
        <p14:creationId xmlns:p14="http://schemas.microsoft.com/office/powerpoint/2010/main" val="24399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89" y="472056"/>
            <a:ext cx="8695035" cy="572644"/>
          </a:xfrm>
        </p:spPr>
        <p:txBody>
          <a:bodyPr>
            <a:normAutofit fontScale="90000"/>
          </a:bodyPr>
          <a:lstStyle/>
          <a:p>
            <a:pPr algn="r"/>
            <a:r>
              <a:rPr lang="fa-IR" sz="2200" b="1" dirty="0">
                <a:effectLst/>
              </a:rPr>
              <a:t>آنچه فولاد را به عنوان یک مصالح ساختمانی مناسب معرفی کرده ویژگی های زیر را شامل می شود:</a:t>
            </a:r>
            <a:r>
              <a:rPr lang="fa-IR" dirty="0">
                <a:effectLst/>
              </a:rPr>
              <a:t/>
            </a:r>
            <a:br>
              <a:rPr lang="fa-IR" dirty="0">
                <a:effectLst/>
              </a:rPr>
            </a:br>
            <a:endParaRPr lang="en-US" dirty="0"/>
          </a:p>
        </p:txBody>
      </p:sp>
      <p:sp>
        <p:nvSpPr>
          <p:cNvPr id="5" name="Content Placeholder 4"/>
          <p:cNvSpPr>
            <a:spLocks noGrp="1"/>
          </p:cNvSpPr>
          <p:nvPr>
            <p:ph idx="1"/>
          </p:nvPr>
        </p:nvSpPr>
        <p:spPr>
          <a:xfrm>
            <a:off x="2586835" y="1044699"/>
            <a:ext cx="6108200" cy="3817625"/>
          </a:xfrm>
        </p:spPr>
        <p:txBody>
          <a:bodyPr>
            <a:normAutofit/>
          </a:bodyPr>
          <a:lstStyle/>
          <a:p>
            <a:pPr algn="r" rtl="1"/>
            <a:r>
              <a:rPr lang="fa-IR" dirty="0"/>
              <a:t>تغییر شکل در اثر بارگذاری و ایجاد تنش یکنواخت</a:t>
            </a:r>
          </a:p>
          <a:p>
            <a:pPr algn="r" rtl="1"/>
            <a:r>
              <a:rPr lang="fa-IR" dirty="0"/>
              <a:t>وجود خاصیت الاستیک و پلاستیک</a:t>
            </a:r>
          </a:p>
          <a:p>
            <a:pPr algn="r" rtl="1"/>
            <a:r>
              <a:rPr lang="fa-IR" dirty="0"/>
              <a:t>شکل پذیری</a:t>
            </a:r>
          </a:p>
          <a:p>
            <a:pPr algn="r" rtl="1"/>
            <a:r>
              <a:rPr lang="fa-IR" dirty="0"/>
              <a:t>خاصیت چکش خواری</a:t>
            </a:r>
          </a:p>
          <a:p>
            <a:pPr algn="r" rtl="1"/>
            <a:r>
              <a:rPr lang="fa-IR" dirty="0"/>
              <a:t>خاصیت خمش پذیری</a:t>
            </a:r>
          </a:p>
          <a:p>
            <a:endParaRPr lang="en-US" dirty="0"/>
          </a:p>
        </p:txBody>
      </p:sp>
    </p:spTree>
    <p:extLst>
      <p:ext uri="{BB962C8B-B14F-4D97-AF65-F5344CB8AC3E}">
        <p14:creationId xmlns:p14="http://schemas.microsoft.com/office/powerpoint/2010/main" val="110163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خاصیت سختی استاتیکی و دینامیکی</a:t>
            </a:r>
          </a:p>
          <a:p>
            <a:pPr algn="r" rtl="1"/>
            <a:r>
              <a:rPr lang="fa-IR" dirty="0"/>
              <a:t>مقاومت نسبی بالا</a:t>
            </a:r>
          </a:p>
          <a:p>
            <a:pPr algn="r" rtl="1"/>
            <a:r>
              <a:rPr lang="fa-IR" dirty="0"/>
              <a:t>ضریب ارتجاعی بالا</a:t>
            </a:r>
          </a:p>
          <a:p>
            <a:pPr algn="r" rtl="1"/>
            <a:r>
              <a:rPr lang="fa-IR" dirty="0"/>
              <a:t>جوش پذیری</a:t>
            </a:r>
          </a:p>
          <a:p>
            <a:pPr algn="r" rtl="1"/>
            <a:r>
              <a:rPr lang="fa-IR" dirty="0"/>
              <a:t>همگن بودن</a:t>
            </a:r>
          </a:p>
          <a:p>
            <a:endParaRPr lang="en-US" dirty="0"/>
          </a:p>
        </p:txBody>
      </p:sp>
      <p:sp>
        <p:nvSpPr>
          <p:cNvPr id="4" name="Title 3"/>
          <p:cNvSpPr>
            <a:spLocks noGrp="1"/>
          </p:cNvSpPr>
          <p:nvPr>
            <p:ph type="title"/>
          </p:nvPr>
        </p:nvSpPr>
        <p:spPr>
          <a:xfrm>
            <a:off x="143555" y="281174"/>
            <a:ext cx="8551480" cy="572644"/>
          </a:xfrm>
        </p:spPr>
        <p:txBody>
          <a:bodyPr>
            <a:normAutofit fontScale="90000"/>
          </a:bodyPr>
          <a:lstStyle/>
          <a:p>
            <a:pPr algn="r"/>
            <a:r>
              <a:rPr lang="fa-IR" sz="2200" b="1" dirty="0">
                <a:effectLst/>
              </a:rPr>
              <a:t>آنچه فولاد را به عنوان یک مصالح ساختمانی مناسب معرفی کرده ویژگی های زیر را شامل می شود:</a:t>
            </a:r>
            <a:r>
              <a:rPr lang="fa-IR" dirty="0">
                <a:effectLst/>
              </a:rPr>
              <a:t/>
            </a:r>
            <a:br>
              <a:rPr lang="fa-IR" dirty="0">
                <a:effectLst/>
              </a:rPr>
            </a:br>
            <a:endParaRPr lang="en-US" dirty="0"/>
          </a:p>
        </p:txBody>
      </p:sp>
    </p:spTree>
    <p:extLst>
      <p:ext uri="{BB962C8B-B14F-4D97-AF65-F5344CB8AC3E}">
        <p14:creationId xmlns:p14="http://schemas.microsoft.com/office/powerpoint/2010/main" val="202779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آشنایی با فلزات و کاربرد آنها در معماری داخلی و تزیینات</a:t>
            </a:r>
            <a:endParaRPr lang="en-US" dirty="0"/>
          </a:p>
        </p:txBody>
      </p:sp>
    </p:spTree>
    <p:extLst>
      <p:ext uri="{BB962C8B-B14F-4D97-AF65-F5344CB8AC3E}">
        <p14:creationId xmlns:p14="http://schemas.microsoft.com/office/powerpoint/2010/main" val="36392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فلزات پرکاربرد در صنعت ساختمان</a:t>
            </a:r>
            <a:endParaRPr lang="en-US" dirty="0"/>
          </a:p>
        </p:txBody>
      </p:sp>
      <p:sp>
        <p:nvSpPr>
          <p:cNvPr id="3" name="Content Placeholder 2"/>
          <p:cNvSpPr>
            <a:spLocks noGrp="1"/>
          </p:cNvSpPr>
          <p:nvPr>
            <p:ph idx="1"/>
          </p:nvPr>
        </p:nvSpPr>
        <p:spPr>
          <a:xfrm>
            <a:off x="448964" y="933841"/>
            <a:ext cx="8398775" cy="3928484"/>
          </a:xfrm>
        </p:spPr>
        <p:txBody>
          <a:bodyPr>
            <a:normAutofit fontScale="70000" lnSpcReduction="20000"/>
          </a:bodyPr>
          <a:lstStyle/>
          <a:p>
            <a:pPr algn="r" rtl="1"/>
            <a:r>
              <a:rPr lang="fa-IR" dirty="0" smtClean="0">
                <a:cs typeface="B Nazanin" panose="00000400000000000000" pitchFamily="2" charset="-78"/>
              </a:rPr>
              <a:t>فلزاتی که در صنعت ساختمان قرار می گیرند به طور عمده شامل دو دسته فلزات آهنی و فلزات غیر آهنی می شوند .</a:t>
            </a:r>
            <a:endParaRPr lang="en-US" dirty="0">
              <a:cs typeface="B Nazanin" panose="00000400000000000000" pitchFamily="2" charset="-78"/>
            </a:endParaRPr>
          </a:p>
          <a:p>
            <a:pPr algn="r" rtl="1"/>
            <a:r>
              <a:rPr lang="fa-IR" dirty="0" smtClean="0">
                <a:cs typeface="B Nazanin" panose="00000400000000000000" pitchFamily="2" charset="-78"/>
              </a:rPr>
              <a:t>آهن</a:t>
            </a:r>
          </a:p>
          <a:p>
            <a:pPr algn="r" rtl="1"/>
            <a:r>
              <a:rPr lang="fa-IR" dirty="0" smtClean="0">
                <a:cs typeface="B Nazanin" panose="00000400000000000000" pitchFamily="2" charset="-78"/>
              </a:rPr>
              <a:t>آلمینیوم</a:t>
            </a:r>
          </a:p>
          <a:p>
            <a:pPr algn="r" rtl="1"/>
            <a:r>
              <a:rPr lang="fa-IR" dirty="0" smtClean="0">
                <a:cs typeface="B Nazanin" panose="00000400000000000000" pitchFamily="2" charset="-78"/>
              </a:rPr>
              <a:t>مس</a:t>
            </a:r>
          </a:p>
          <a:p>
            <a:pPr algn="r" rtl="1"/>
            <a:r>
              <a:rPr lang="fa-IR" dirty="0" smtClean="0">
                <a:cs typeface="B Nazanin" panose="00000400000000000000" pitchFamily="2" charset="-78"/>
              </a:rPr>
              <a:t>چدن</a:t>
            </a:r>
          </a:p>
          <a:p>
            <a:pPr algn="r" rtl="1"/>
            <a:r>
              <a:rPr lang="fa-IR" dirty="0" smtClean="0">
                <a:cs typeface="B Nazanin" panose="00000400000000000000" pitchFamily="2" charset="-78"/>
              </a:rPr>
              <a:t>فولاد</a:t>
            </a:r>
            <a:endParaRPr lang="en-US" dirty="0">
              <a:cs typeface="B Nazanin" panose="00000400000000000000" pitchFamily="2" charset="-78"/>
            </a:endParaRPr>
          </a:p>
          <a:p>
            <a:pPr algn="r" rtl="1"/>
            <a:r>
              <a:rPr lang="fa-IR" dirty="0" smtClean="0">
                <a:cs typeface="B Nazanin" panose="00000400000000000000" pitchFamily="2" charset="-78"/>
              </a:rPr>
              <a:t>از </a:t>
            </a:r>
            <a:r>
              <a:rPr lang="fa-IR" dirty="0">
                <a:cs typeface="B Nazanin" panose="00000400000000000000" pitchFamily="2" charset="-78"/>
              </a:rPr>
              <a:t>بین آنها </a:t>
            </a:r>
            <a:r>
              <a:rPr lang="fa-IR" dirty="0">
                <a:solidFill>
                  <a:srgbClr val="FF0000"/>
                </a:solidFill>
                <a:cs typeface="B Nazanin" panose="00000400000000000000" pitchFamily="2" charset="-78"/>
              </a:rPr>
              <a:t>آلومینیوم، فولاد و آهن </a:t>
            </a:r>
            <a:r>
              <a:rPr lang="fa-IR" dirty="0">
                <a:cs typeface="B Nazanin" panose="00000400000000000000" pitchFamily="2" charset="-78"/>
              </a:rPr>
              <a:t>جزء پر مصرف ترین فلزات به شمار می آیند. در حال حاضر آلیاژهایی که از فلزات مختلف تولید می شوند بسیار بادوام هستند و روکش هایی که برای محافظت از آنها به کار برده می شوند نه تنها مقاومت آنها را در برابر عوامل مختلف بالا می برند بلکه به ظاهر آنها نیز تنوع و زیبایی می بخشد. آهن آلات از جمله مصالح ساختمانی بسیار ضروری در صنعت ساختمان هستند که استفاده از آنها از گذشته تا امروز رایج بوده است. ساخت یک بنا بدون استفاده از فلز امکان پذیر نیست زیرا بنا از مقاومت لازم برخوردار نخواهد بود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610821"/>
          </a:xfrm>
        </p:spPr>
        <p:txBody>
          <a:bodyPr>
            <a:normAutofit fontScale="90000"/>
          </a:bodyPr>
          <a:lstStyle/>
          <a:p>
            <a:pPr algn="ctr"/>
            <a:r>
              <a:rPr lang="fa-IR" dirty="0" smtClean="0"/>
              <a:t>آهن</a:t>
            </a:r>
            <a:endParaRPr lang="en-US" dirty="0"/>
          </a:p>
        </p:txBody>
      </p:sp>
      <p:sp>
        <p:nvSpPr>
          <p:cNvPr id="3" name="Content Placeholder 2"/>
          <p:cNvSpPr>
            <a:spLocks noGrp="1"/>
          </p:cNvSpPr>
          <p:nvPr>
            <p:ph idx="1"/>
          </p:nvPr>
        </p:nvSpPr>
        <p:spPr>
          <a:xfrm>
            <a:off x="448965" y="1044700"/>
            <a:ext cx="8246070" cy="3664918"/>
          </a:xfrm>
        </p:spPr>
        <p:txBody>
          <a:bodyPr>
            <a:noAutofit/>
          </a:bodyPr>
          <a:lstStyle/>
          <a:p>
            <a:pPr algn="r"/>
            <a:r>
              <a:rPr lang="fa-IR" sz="2400" dirty="0">
                <a:cs typeface="B Nazanin" panose="00000400000000000000" pitchFamily="2" charset="-78"/>
              </a:rPr>
              <a:t>آهن از جمله پر مصرف ترین </a:t>
            </a:r>
            <a:r>
              <a:rPr lang="fa-IR" sz="2400" dirty="0">
                <a:cs typeface="B Nazanin" panose="00000400000000000000" pitchFamily="2" charset="-78"/>
                <a:hlinkClick r:id="rId2"/>
              </a:rPr>
              <a:t>مصالح ساختمانی</a:t>
            </a:r>
            <a:r>
              <a:rPr lang="fa-IR" sz="2400" dirty="0">
                <a:cs typeface="B Nazanin" panose="00000400000000000000" pitchFamily="2" charset="-78"/>
              </a:rPr>
              <a:t> است که به علت مقاومت بسیار بالا در ساخت سازه های بسیار مقاوم مورد استفاده قرار می گیرد. این متریال از فونداسیون گرفته تا نازک کاری در ساختمان سازی کاربرد دارد. آهن در ساخت انواع میلگرد، تیر آهن، ورق، لوله، نبشی، ناودانی، درب و … به کار می رود و مقاومت ساختمان را تامین کرده و طول عمر آن را بالا می برد. آهن از قابلیت چکش کاری و ریخته گری برخوردار است و می توان آن را به اشکال مختلف درآورد. تنها عیب آهن عدم مقاومت آن در برابر هوازدگی است. این فلز دچار خوردگی و زنگ زدگی می شود به همین دلیل از آلیاژهای آن و روکش های مقاوم برای محافظت از آن در برابر عوامل مختلف استفاده می شود. </a:t>
            </a:r>
            <a:endParaRPr lang="en-US" sz="2400" dirty="0">
              <a:cs typeface="B Nazanin" panose="00000400000000000000" pitchFamily="2" charset="-78"/>
            </a:endParaRPr>
          </a:p>
        </p:txBody>
      </p:sp>
    </p:spTree>
    <p:extLst>
      <p:ext uri="{BB962C8B-B14F-4D97-AF65-F5344CB8AC3E}">
        <p14:creationId xmlns:p14="http://schemas.microsoft.com/office/powerpoint/2010/main" val="146168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آهن</a:t>
            </a:r>
            <a:endParaRPr lang="en-US" dirty="0"/>
          </a:p>
        </p:txBody>
      </p:sp>
      <p:sp>
        <p:nvSpPr>
          <p:cNvPr id="3" name="Content Placeholder 2"/>
          <p:cNvSpPr>
            <a:spLocks noGrp="1"/>
          </p:cNvSpPr>
          <p:nvPr>
            <p:ph idx="1"/>
          </p:nvPr>
        </p:nvSpPr>
        <p:spPr>
          <a:xfrm>
            <a:off x="4419294" y="1044700"/>
            <a:ext cx="4275741" cy="3817623"/>
          </a:xfrm>
        </p:spPr>
        <p:txBody>
          <a:bodyPr>
            <a:normAutofit lnSpcReduction="10000"/>
          </a:bodyPr>
          <a:lstStyle/>
          <a:p>
            <a:pPr algn="r" rtl="1"/>
            <a:r>
              <a:rPr lang="fa-IR" dirty="0">
                <a:cs typeface="B Nazanin" panose="00000400000000000000" pitchFamily="2" charset="-78"/>
              </a:rPr>
              <a:t>قابلیت شکل پذیری آهن از قابلیت های منحصر بفرد آن است که کاربرد این متریال را در صنعت ساختمان سازی گسترش داده است. ساخت یک بنا بدون استفاده از آهن امکان پذیر نیست زیرا استفاده از آهن دوام و مقاومت سازه را افزایش می دهد و طول عمر بنا را طولانی می کند</a:t>
            </a:r>
            <a:endParaRPr lang="en-US" dirty="0"/>
          </a:p>
        </p:txBody>
      </p:sp>
      <p:pic>
        <p:nvPicPr>
          <p:cNvPr id="1026" name="Picture 2" descr="فلزات پرکاربرد در صنعت ساختمان سازی"/>
          <p:cNvPicPr>
            <a:picLocks noChangeAspect="1" noChangeArrowheads="1"/>
          </p:cNvPicPr>
          <p:nvPr/>
        </p:nvPicPr>
        <p:blipFill rotWithShape="1">
          <a:blip r:embed="rId2">
            <a:extLst>
              <a:ext uri="{28A0092B-C50C-407E-A947-70E740481C1C}">
                <a14:useLocalDpi xmlns:a14="http://schemas.microsoft.com/office/drawing/2010/main" val="0"/>
              </a:ext>
            </a:extLst>
          </a:blip>
          <a:srcRect b="19682"/>
          <a:stretch/>
        </p:blipFill>
        <p:spPr bwMode="auto">
          <a:xfrm>
            <a:off x="0" y="0"/>
            <a:ext cx="38084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52398"/>
            <a:ext cx="3808474" cy="251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98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کاربرد فولاد در معماری و طراحی داخلی ساختم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266339"/>
            <a:ext cx="9144000" cy="794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2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آلمینیوم</a:t>
            </a:r>
            <a:endParaRPr lang="en-US" dirty="0"/>
          </a:p>
        </p:txBody>
      </p:sp>
      <p:sp>
        <p:nvSpPr>
          <p:cNvPr id="3" name="Content Placeholder 2"/>
          <p:cNvSpPr>
            <a:spLocks noGrp="1"/>
          </p:cNvSpPr>
          <p:nvPr>
            <p:ph idx="1"/>
          </p:nvPr>
        </p:nvSpPr>
        <p:spPr>
          <a:xfrm>
            <a:off x="448965" y="933841"/>
            <a:ext cx="8246070" cy="3664918"/>
          </a:xfrm>
        </p:spPr>
        <p:txBody>
          <a:bodyPr/>
          <a:lstStyle/>
          <a:p>
            <a:pPr algn="r"/>
            <a:r>
              <a:rPr lang="fa-IR" dirty="0">
                <a:cs typeface="B Nazanin" panose="00000400000000000000" pitchFamily="2" charset="-78"/>
              </a:rPr>
              <a:t>آلومینیوم خالص فلزی نرم با مقاومت پایین است که از آن به صورت خام استفاده نمی شود از این رو آلیاژهای آن نظیر منیزیم، سيليسيم و منگنز مورد استفاده قرار می گیرند. آلیاژهای آلومینیوم وزن بسیار سبکی دارند و در برابر خوردگی و زنگ زدگی مقاوم هستند. قابلیت تغییر شکل آنها بالاست و در برابر گرما و بار اضافی خواص مکانیکی آنها تغییر پیدا می کند. </a:t>
            </a:r>
            <a:endParaRPr lang="en-US" dirty="0">
              <a:cs typeface="B Nazanin" panose="00000400000000000000" pitchFamily="2" charset="-78"/>
            </a:endParaRPr>
          </a:p>
        </p:txBody>
      </p:sp>
      <p:pic>
        <p:nvPicPr>
          <p:cNvPr id="4098" name="Picture 2" descr="ویژگی پروفیل آلومینیو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964" y="3182570"/>
            <a:ext cx="2901395" cy="196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7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8246070" cy="610821"/>
          </a:xfrm>
        </p:spPr>
        <p:txBody>
          <a:bodyPr>
            <a:normAutofit fontScale="90000"/>
          </a:bodyPr>
          <a:lstStyle/>
          <a:p>
            <a:pPr algn="r"/>
            <a:r>
              <a:rPr lang="fa-IR" b="1" dirty="0">
                <a:effectLst/>
              </a:rPr>
              <a:t>پروفیل آلومینیوم چیست؟</a:t>
            </a:r>
            <a:r>
              <a:rPr lang="fa-IR" dirty="0">
                <a:effectLst/>
              </a:rPr>
              <a:t/>
            </a:r>
            <a:br>
              <a:rPr lang="fa-IR" dirty="0">
                <a:effectLst/>
              </a:rPr>
            </a:br>
            <a:endParaRPr lang="en-US" dirty="0"/>
          </a:p>
        </p:txBody>
      </p:sp>
      <p:sp>
        <p:nvSpPr>
          <p:cNvPr id="3" name="Content Placeholder 2"/>
          <p:cNvSpPr>
            <a:spLocks noGrp="1"/>
          </p:cNvSpPr>
          <p:nvPr>
            <p:ph idx="1"/>
          </p:nvPr>
        </p:nvSpPr>
        <p:spPr>
          <a:xfrm>
            <a:off x="754375" y="1478582"/>
            <a:ext cx="8246070" cy="3664918"/>
          </a:xfrm>
        </p:spPr>
        <p:txBody>
          <a:bodyPr/>
          <a:lstStyle/>
          <a:p>
            <a:pPr algn="r" rtl="1"/>
            <a:r>
              <a:rPr lang="fa-IR" dirty="0"/>
              <a:t>از نظر لغوی، پروفیل </a:t>
            </a:r>
            <a:r>
              <a:rPr lang="fa-IR" dirty="0" smtClean="0"/>
              <a:t>به</a:t>
            </a:r>
          </a:p>
          <a:p>
            <a:pPr algn="r" rtl="1"/>
            <a:r>
              <a:rPr lang="fa-IR" dirty="0" smtClean="0"/>
              <a:t> </a:t>
            </a:r>
            <a:r>
              <a:rPr lang="fa-IR" dirty="0"/>
              <a:t>معنای ثابت بودن مقطع </a:t>
            </a:r>
            <a:r>
              <a:rPr lang="fa-IR" dirty="0" smtClean="0"/>
              <a:t>در</a:t>
            </a:r>
          </a:p>
          <a:p>
            <a:pPr algn="r" rtl="1"/>
            <a:r>
              <a:rPr lang="fa-IR" dirty="0" smtClean="0"/>
              <a:t> </a:t>
            </a:r>
            <a:r>
              <a:rPr lang="fa-IR" dirty="0"/>
              <a:t>طول مشخصی است. در دنیای فلزات و ساخت و ساز، پروفیل شامل انواع مختلفی می‌باشد. اصلی‌ترین کاربرد پروفیل‌ها برای ساخت درب و پنجره‌های فلزی می‌باشد.</a:t>
            </a:r>
            <a:endParaRPr lang="en-US" dirty="0"/>
          </a:p>
        </p:txBody>
      </p:sp>
      <p:pic>
        <p:nvPicPr>
          <p:cNvPr id="3074" name="Picture 2" descr="پروفیل آلومینیو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44675" cy="24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3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a:effectLst/>
              </a:rPr>
              <a:t>پروفیل آلومینیوم چه ویژگی‌هایی دارد؟</a:t>
            </a:r>
            <a:r>
              <a:rPr lang="fa-IR" dirty="0">
                <a:effectLst/>
              </a:rPr>
              <a:t/>
            </a:r>
            <a:br>
              <a:rPr lang="fa-IR" dirty="0">
                <a:effectLst/>
              </a:rPr>
            </a:br>
            <a:endParaRPr lang="en-US" dirty="0"/>
          </a:p>
        </p:txBody>
      </p:sp>
      <p:sp>
        <p:nvSpPr>
          <p:cNvPr id="3" name="Content Placeholder 2"/>
          <p:cNvSpPr>
            <a:spLocks noGrp="1"/>
          </p:cNvSpPr>
          <p:nvPr>
            <p:ph idx="1"/>
          </p:nvPr>
        </p:nvSpPr>
        <p:spPr/>
        <p:txBody>
          <a:bodyPr>
            <a:normAutofit fontScale="62500" lnSpcReduction="20000"/>
          </a:bodyPr>
          <a:lstStyle/>
          <a:p>
            <a:pPr algn="r"/>
            <a:r>
              <a:rPr lang="fa-IR" dirty="0">
                <a:cs typeface="B Nazanin" panose="00000400000000000000" pitchFamily="2" charset="-78"/>
              </a:rPr>
              <a:t>از مهم‌ترین ویژگی‌های پروفیل آلومینیوم، شکل پذیر بودن آن است. امروزه این ماده به دلیل داشتن خاصیت انعطاف‌پذیری، جایگزین آهن شده است. وزن سبک و مناسب پروفیل آلومینیوم، یکی دیگر از ویژگی‌های کاربردی آن است. همین ویژگی باعث شده است که از این فلز در صنایع هوایی استفاده‌های فراوانی صورت گیرد</a:t>
            </a:r>
            <a:r>
              <a:rPr lang="fa-IR" dirty="0" smtClean="0">
                <a:cs typeface="B Nazanin" panose="00000400000000000000" pitchFamily="2" charset="-78"/>
              </a:rPr>
              <a:t>.</a:t>
            </a:r>
          </a:p>
          <a:p>
            <a:pPr algn="r"/>
            <a:endParaRPr lang="fa-IR" dirty="0">
              <a:cs typeface="B Nazanin" panose="00000400000000000000" pitchFamily="2" charset="-78"/>
            </a:endParaRPr>
          </a:p>
          <a:p>
            <a:pPr algn="r"/>
            <a:r>
              <a:rPr lang="fa-IR" dirty="0">
                <a:cs typeface="B Nazanin" panose="00000400000000000000" pitchFamily="2" charset="-78"/>
              </a:rPr>
              <a:t>از زمان ورود پروفیل آلومینیوم به بازار، این فلز همواره جایگاه خود را در دو حوزه ساختمانی و صنعتی حفظ کرده است. ویژگی دیگر پروفیل‌های آلومینیومی، تبادل دما است. این ویژگی یکی از مهم‌ترین تفاوت‌های پروفیل آلومینیوم با آهن می‌باشد. پنجره‌های آهنی معمولا انرژی بیشتری هدر می‌دهند، اما پنجره‌های آلومینیومی اینطور عمل نمی‌کنند و این موضوع در بهینه‌سازی مصرف انرژی  اهمیت بسیار زیادی دارد</a:t>
            </a:r>
            <a:r>
              <a:rPr lang="fa-IR" dirty="0" smtClean="0">
                <a:cs typeface="B Nazanin" panose="00000400000000000000" pitchFamily="2" charset="-78"/>
              </a:rPr>
              <a:t>.</a:t>
            </a:r>
          </a:p>
          <a:p>
            <a:pPr algn="r"/>
            <a:endParaRPr lang="fa-IR" dirty="0">
              <a:cs typeface="B Nazanin" panose="00000400000000000000" pitchFamily="2" charset="-78"/>
            </a:endParaRPr>
          </a:p>
          <a:p>
            <a:pPr algn="r"/>
            <a:r>
              <a:rPr lang="fa-IR" dirty="0">
                <a:cs typeface="B Nazanin" panose="00000400000000000000" pitchFamily="2" charset="-78"/>
              </a:rPr>
              <a:t>ویژگی مهم دیگر پروفیل آلومینیوم، زیبایی آن است. این فلز به خاطر داشتن رنگ روشن و سفیدش، حس زیبایی و تمیزی بیشتری را به ساکنان ساختمان انتقال می‌دهد. همچنین استحکام و مقاومت بالایی دارد و به همین دلیل برای استفاده در ساختمان‌های مسکونی و اداری مناسب است.</a:t>
            </a:r>
          </a:p>
          <a:p>
            <a:pPr algn="r"/>
            <a:endParaRPr lang="en-US" dirty="0"/>
          </a:p>
        </p:txBody>
      </p:sp>
    </p:spTree>
    <p:extLst>
      <p:ext uri="{BB962C8B-B14F-4D97-AF65-F5344CB8AC3E}">
        <p14:creationId xmlns:p14="http://schemas.microsoft.com/office/powerpoint/2010/main" val="3187268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759</Words>
  <Application>Microsoft Office PowerPoint</Application>
  <PresentationFormat>On-screen Show (16:9)</PresentationFormat>
  <Paragraphs>54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 Nazanin</vt:lpstr>
      <vt:lpstr>Calibri</vt:lpstr>
      <vt:lpstr>Times New Roman</vt:lpstr>
      <vt:lpstr>Office Theme</vt:lpstr>
      <vt:lpstr>به نام خدا کارگاه فن آوری ساخت جلسه چهارم مدرس :فرزانه ایرانمنش</vt:lpstr>
      <vt:lpstr>آشنایی با فلزات و کاربرد آنها در معماری داخلی و تزیینات</vt:lpstr>
      <vt:lpstr>فلزات پرکاربرد در صنعت ساختمان</vt:lpstr>
      <vt:lpstr>آهن</vt:lpstr>
      <vt:lpstr>آهن</vt:lpstr>
      <vt:lpstr>PowerPoint Presentation</vt:lpstr>
      <vt:lpstr>آلمینیوم</vt:lpstr>
      <vt:lpstr>پروفیل آلومینیوم چیست؟ </vt:lpstr>
      <vt:lpstr>پروفیل آلومینیوم چه ویژگی‌هایی دارد؟ </vt:lpstr>
      <vt:lpstr>پروفیل آلومینیوم چه ویژگی‌هایی دارد؟ </vt:lpstr>
      <vt:lpstr>با انواع پنجره‌ها از جنس پروفیل‌های آلومینیومی </vt:lpstr>
      <vt:lpstr>پنجره‌های آلومینیومی چه برتری‌هایی دارند؟ </vt:lpstr>
      <vt:lpstr>فولاد</vt:lpstr>
      <vt:lpstr>آنچه فولاد را به عنوان یک مصالح ساختمانی مناسب معرفی کرده ویژگی های زیر را شامل می شود: </vt:lpstr>
      <vt:lpstr>آنچه فولاد را به عنوان یک مصالح ساختمانی مناسب معرفی کرده ویژگی های زیر را شامل می شود: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BRC</cp:lastModifiedBy>
  <cp:revision>115</cp:revision>
  <dcterms:created xsi:type="dcterms:W3CDTF">2013-08-21T19:17:07Z</dcterms:created>
  <dcterms:modified xsi:type="dcterms:W3CDTF">2020-04-13T06:09:59Z</dcterms:modified>
</cp:coreProperties>
</file>