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58"/>
  </p:notesMasterIdLst>
  <p:sldIdLst>
    <p:sldId id="310" r:id="rId10"/>
    <p:sldId id="258" r:id="rId11"/>
    <p:sldId id="259" r:id="rId12"/>
    <p:sldId id="260" r:id="rId13"/>
    <p:sldId id="261" r:id="rId14"/>
    <p:sldId id="274" r:id="rId15"/>
    <p:sldId id="273" r:id="rId16"/>
    <p:sldId id="288" r:id="rId17"/>
    <p:sldId id="276" r:id="rId18"/>
    <p:sldId id="284" r:id="rId19"/>
    <p:sldId id="309"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263" r:id="rId37"/>
    <p:sldId id="267" r:id="rId38"/>
    <p:sldId id="270" r:id="rId39"/>
    <p:sldId id="286" r:id="rId40"/>
    <p:sldId id="303" r:id="rId41"/>
    <p:sldId id="304" r:id="rId42"/>
    <p:sldId id="298" r:id="rId43"/>
    <p:sldId id="299" r:id="rId44"/>
    <p:sldId id="300" r:id="rId45"/>
    <p:sldId id="301" r:id="rId46"/>
    <p:sldId id="271" r:id="rId47"/>
    <p:sldId id="295" r:id="rId48"/>
    <p:sldId id="296" r:id="rId49"/>
    <p:sldId id="293" r:id="rId50"/>
    <p:sldId id="272" r:id="rId51"/>
    <p:sldId id="290" r:id="rId52"/>
    <p:sldId id="291" r:id="rId53"/>
    <p:sldId id="305" r:id="rId54"/>
    <p:sldId id="313" r:id="rId55"/>
    <p:sldId id="311" r:id="rId56"/>
    <p:sldId id="312" r:id="rId5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3F2A76-473D-4998-BB6F-660D7DB918D8}"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45F33764-5467-453C-A27B-2019FF35EE17}">
      <dgm:prSet phldrT="[Text]" custT="1"/>
      <dgm:spPr/>
      <dgm:t>
        <a:bodyPr/>
        <a:lstStyle/>
        <a:p>
          <a:pPr algn="r" rtl="1"/>
          <a:r>
            <a:rPr lang="fa-IR" sz="2400" dirty="0" smtClean="0">
              <a:ln/>
              <a:effectLst>
                <a:outerShdw blurRad="60007" dist="310007" dir="7680000" sy="30000" kx="1300200" algn="ctr" rotWithShape="0">
                  <a:prstClr val="black">
                    <a:alpha val="32000"/>
                  </a:prstClr>
                </a:outerShdw>
              </a:effectLst>
              <a:latin typeface="Calibri" pitchFamily="34" charset="0"/>
              <a:cs typeface="B Titr" pitchFamily="2" charset="-78"/>
            </a:rPr>
            <a:t>کاهش وابستگی به نفت</a:t>
          </a:r>
          <a:endParaRPr lang="en-US" sz="2400" dirty="0">
            <a:cs typeface="B Titr" pitchFamily="2" charset="-78"/>
          </a:endParaRPr>
        </a:p>
      </dgm:t>
    </dgm:pt>
    <dgm:pt modelId="{E2E2E8EA-AF86-4CC7-A255-BC537C2DE88A}" type="parTrans" cxnId="{C6CB92BA-7ACD-4033-AC03-AF64771F472D}">
      <dgm:prSet/>
      <dgm:spPr/>
      <dgm:t>
        <a:bodyPr/>
        <a:lstStyle/>
        <a:p>
          <a:endParaRPr lang="en-US"/>
        </a:p>
      </dgm:t>
    </dgm:pt>
    <dgm:pt modelId="{6BE65479-9104-4CD5-9A3F-6E2B2C9880B3}" type="sibTrans" cxnId="{C6CB92BA-7ACD-4033-AC03-AF64771F472D}">
      <dgm:prSet/>
      <dgm:spPr/>
      <dgm:t>
        <a:bodyPr/>
        <a:lstStyle/>
        <a:p>
          <a:endParaRPr lang="en-US"/>
        </a:p>
      </dgm:t>
    </dgm:pt>
    <dgm:pt modelId="{3069F9ED-C53E-4039-99CD-A3E51639A0BE}">
      <dgm:prSet phldrT="[Text]" custT="1"/>
      <dgm:spPr/>
      <dgm:t>
        <a:bodyPr/>
        <a:lstStyle/>
        <a:p>
          <a:pPr algn="r" rtl="1"/>
          <a:r>
            <a:rPr lang="fa-IR" sz="2400" dirty="0" smtClean="0">
              <a:latin typeface="Calibri" pitchFamily="34" charset="0"/>
              <a:cs typeface="B Titr" pitchFamily="2" charset="-78"/>
            </a:rPr>
            <a:t>توجه به نقش صنایع دانش بنیان</a:t>
          </a:r>
          <a:endParaRPr lang="en-US" sz="2400" dirty="0">
            <a:cs typeface="B Titr" pitchFamily="2" charset="-78"/>
          </a:endParaRPr>
        </a:p>
      </dgm:t>
    </dgm:pt>
    <dgm:pt modelId="{13DBC6CF-C935-499C-B5BE-5E7891A58AD0}" type="parTrans" cxnId="{C54CFFF6-B046-430A-8F9A-B4FCEFB5A297}">
      <dgm:prSet/>
      <dgm:spPr/>
      <dgm:t>
        <a:bodyPr/>
        <a:lstStyle/>
        <a:p>
          <a:endParaRPr lang="en-US"/>
        </a:p>
      </dgm:t>
    </dgm:pt>
    <dgm:pt modelId="{3F7914FD-E248-409B-A99F-510E9905453F}" type="sibTrans" cxnId="{C54CFFF6-B046-430A-8F9A-B4FCEFB5A297}">
      <dgm:prSet/>
      <dgm:spPr/>
      <dgm:t>
        <a:bodyPr/>
        <a:lstStyle/>
        <a:p>
          <a:endParaRPr lang="en-US"/>
        </a:p>
      </dgm:t>
    </dgm:pt>
    <dgm:pt modelId="{B422D4F0-EAAE-4EA4-A642-93D63E00C1FF}">
      <dgm:prSet phldrT="[Text]" custT="1"/>
      <dgm:spPr/>
      <dgm:t>
        <a:bodyPr/>
        <a:lstStyle/>
        <a:p>
          <a:pPr algn="r" rtl="1"/>
          <a:r>
            <a:rPr lang="fa-IR" sz="2800" dirty="0" smtClean="0">
              <a:latin typeface="Calibri" pitchFamily="34" charset="0"/>
              <a:cs typeface="B Titr" pitchFamily="2" charset="-78"/>
            </a:rPr>
            <a:t>مردمی کردن اقتصاد</a:t>
          </a:r>
          <a:endParaRPr lang="en-US" sz="2800" dirty="0">
            <a:cs typeface="B Titr" pitchFamily="2" charset="-78"/>
          </a:endParaRPr>
        </a:p>
      </dgm:t>
    </dgm:pt>
    <dgm:pt modelId="{F1AF9C98-E05F-41E6-A29B-B2DA9B3AD034}" type="parTrans" cxnId="{68634486-0FC7-46F4-B3DF-45285E95BE11}">
      <dgm:prSet/>
      <dgm:spPr/>
      <dgm:t>
        <a:bodyPr/>
        <a:lstStyle/>
        <a:p>
          <a:endParaRPr lang="en-US"/>
        </a:p>
      </dgm:t>
    </dgm:pt>
    <dgm:pt modelId="{AB20F539-3F02-4F78-8DF6-AC5C0E02E3F6}" type="sibTrans" cxnId="{68634486-0FC7-46F4-B3DF-45285E95BE11}">
      <dgm:prSet/>
      <dgm:spPr/>
      <dgm:t>
        <a:bodyPr/>
        <a:lstStyle/>
        <a:p>
          <a:endParaRPr lang="en-US"/>
        </a:p>
      </dgm:t>
    </dgm:pt>
    <dgm:pt modelId="{F7C1F9AD-8C5B-4346-90B9-8846D180EF67}" type="pres">
      <dgm:prSet presAssocID="{E93F2A76-473D-4998-BB6F-660D7DB918D8}" presName="linear" presStyleCnt="0">
        <dgm:presLayoutVars>
          <dgm:dir/>
          <dgm:animLvl val="lvl"/>
          <dgm:resizeHandles val="exact"/>
        </dgm:presLayoutVars>
      </dgm:prSet>
      <dgm:spPr/>
      <dgm:t>
        <a:bodyPr/>
        <a:lstStyle/>
        <a:p>
          <a:pPr rtl="1"/>
          <a:endParaRPr lang="fa-IR"/>
        </a:p>
      </dgm:t>
    </dgm:pt>
    <dgm:pt modelId="{5EFDF736-FE53-4F87-9FF2-4B1DDD0499E8}" type="pres">
      <dgm:prSet presAssocID="{45F33764-5467-453C-A27B-2019FF35EE17}" presName="parentLin" presStyleCnt="0"/>
      <dgm:spPr/>
    </dgm:pt>
    <dgm:pt modelId="{B15267AD-2808-4A28-926A-DCD8FF46DB6B}" type="pres">
      <dgm:prSet presAssocID="{45F33764-5467-453C-A27B-2019FF35EE17}" presName="parentLeftMargin" presStyleLbl="node1" presStyleIdx="0" presStyleCnt="3"/>
      <dgm:spPr/>
      <dgm:t>
        <a:bodyPr/>
        <a:lstStyle/>
        <a:p>
          <a:pPr rtl="1"/>
          <a:endParaRPr lang="fa-IR"/>
        </a:p>
      </dgm:t>
    </dgm:pt>
    <dgm:pt modelId="{1FDD0971-B824-4814-A46F-EC170D4C7AB3}" type="pres">
      <dgm:prSet presAssocID="{45F33764-5467-453C-A27B-2019FF35EE17}" presName="parentText" presStyleLbl="node1" presStyleIdx="0" presStyleCnt="3">
        <dgm:presLayoutVars>
          <dgm:chMax val="0"/>
          <dgm:bulletEnabled val="1"/>
        </dgm:presLayoutVars>
      </dgm:prSet>
      <dgm:spPr/>
      <dgm:t>
        <a:bodyPr/>
        <a:lstStyle/>
        <a:p>
          <a:endParaRPr lang="en-US"/>
        </a:p>
      </dgm:t>
    </dgm:pt>
    <dgm:pt modelId="{8FAFCA7A-AB42-4BDD-B6CF-FAF07FCE9312}" type="pres">
      <dgm:prSet presAssocID="{45F33764-5467-453C-A27B-2019FF35EE17}" presName="negativeSpace" presStyleCnt="0"/>
      <dgm:spPr/>
    </dgm:pt>
    <dgm:pt modelId="{2522C91E-7C56-456B-ADCC-424AFDC1FEB5}" type="pres">
      <dgm:prSet presAssocID="{45F33764-5467-453C-A27B-2019FF35EE17}" presName="childText" presStyleLbl="conFgAcc1" presStyleIdx="0" presStyleCnt="3">
        <dgm:presLayoutVars>
          <dgm:bulletEnabled val="1"/>
        </dgm:presLayoutVars>
      </dgm:prSet>
      <dgm:spPr/>
    </dgm:pt>
    <dgm:pt modelId="{3F169F57-C228-4779-B0D8-EAE8DC9DD209}" type="pres">
      <dgm:prSet presAssocID="{6BE65479-9104-4CD5-9A3F-6E2B2C9880B3}" presName="spaceBetweenRectangles" presStyleCnt="0"/>
      <dgm:spPr/>
    </dgm:pt>
    <dgm:pt modelId="{2FC8D36D-DD2B-4A02-9980-56D6E7ACA156}" type="pres">
      <dgm:prSet presAssocID="{3069F9ED-C53E-4039-99CD-A3E51639A0BE}" presName="parentLin" presStyleCnt="0"/>
      <dgm:spPr/>
    </dgm:pt>
    <dgm:pt modelId="{D19D4131-F2F9-4AF9-A472-174E2550236D}" type="pres">
      <dgm:prSet presAssocID="{3069F9ED-C53E-4039-99CD-A3E51639A0BE}" presName="parentLeftMargin" presStyleLbl="node1" presStyleIdx="0" presStyleCnt="3"/>
      <dgm:spPr/>
      <dgm:t>
        <a:bodyPr/>
        <a:lstStyle/>
        <a:p>
          <a:pPr rtl="1"/>
          <a:endParaRPr lang="fa-IR"/>
        </a:p>
      </dgm:t>
    </dgm:pt>
    <dgm:pt modelId="{913D147A-1539-4771-A782-1FFE0637A214}" type="pres">
      <dgm:prSet presAssocID="{3069F9ED-C53E-4039-99CD-A3E51639A0BE}" presName="parentText" presStyleLbl="node1" presStyleIdx="1" presStyleCnt="3">
        <dgm:presLayoutVars>
          <dgm:chMax val="0"/>
          <dgm:bulletEnabled val="1"/>
        </dgm:presLayoutVars>
      </dgm:prSet>
      <dgm:spPr/>
      <dgm:t>
        <a:bodyPr/>
        <a:lstStyle/>
        <a:p>
          <a:endParaRPr lang="en-US"/>
        </a:p>
      </dgm:t>
    </dgm:pt>
    <dgm:pt modelId="{A4A3236E-110E-4E4B-A575-641B9D2C115C}" type="pres">
      <dgm:prSet presAssocID="{3069F9ED-C53E-4039-99CD-A3E51639A0BE}" presName="negativeSpace" presStyleCnt="0"/>
      <dgm:spPr/>
    </dgm:pt>
    <dgm:pt modelId="{DCB6D85E-106E-4087-9AD5-4AE6C7A5E80F}" type="pres">
      <dgm:prSet presAssocID="{3069F9ED-C53E-4039-99CD-A3E51639A0BE}" presName="childText" presStyleLbl="conFgAcc1" presStyleIdx="1" presStyleCnt="3">
        <dgm:presLayoutVars>
          <dgm:bulletEnabled val="1"/>
        </dgm:presLayoutVars>
      </dgm:prSet>
      <dgm:spPr/>
    </dgm:pt>
    <dgm:pt modelId="{DA1A9CDC-4A6E-42D5-9200-E78996709081}" type="pres">
      <dgm:prSet presAssocID="{3F7914FD-E248-409B-A99F-510E9905453F}" presName="spaceBetweenRectangles" presStyleCnt="0"/>
      <dgm:spPr/>
    </dgm:pt>
    <dgm:pt modelId="{14C1EF8B-EC22-4164-BC8F-4D3DFBB77382}" type="pres">
      <dgm:prSet presAssocID="{B422D4F0-EAAE-4EA4-A642-93D63E00C1FF}" presName="parentLin" presStyleCnt="0"/>
      <dgm:spPr/>
    </dgm:pt>
    <dgm:pt modelId="{4490819D-74AD-4DBC-8235-17D11C91BEF3}" type="pres">
      <dgm:prSet presAssocID="{B422D4F0-EAAE-4EA4-A642-93D63E00C1FF}" presName="parentLeftMargin" presStyleLbl="node1" presStyleIdx="1" presStyleCnt="3"/>
      <dgm:spPr/>
      <dgm:t>
        <a:bodyPr/>
        <a:lstStyle/>
        <a:p>
          <a:pPr rtl="1"/>
          <a:endParaRPr lang="fa-IR"/>
        </a:p>
      </dgm:t>
    </dgm:pt>
    <dgm:pt modelId="{EEDFE7A1-E388-41CE-AE40-02439910194A}" type="pres">
      <dgm:prSet presAssocID="{B422D4F0-EAAE-4EA4-A642-93D63E00C1FF}" presName="parentText" presStyleLbl="node1" presStyleIdx="2" presStyleCnt="3">
        <dgm:presLayoutVars>
          <dgm:chMax val="0"/>
          <dgm:bulletEnabled val="1"/>
        </dgm:presLayoutVars>
      </dgm:prSet>
      <dgm:spPr/>
      <dgm:t>
        <a:bodyPr/>
        <a:lstStyle/>
        <a:p>
          <a:endParaRPr lang="en-US"/>
        </a:p>
      </dgm:t>
    </dgm:pt>
    <dgm:pt modelId="{AD9F8F19-79AD-4A9C-B3BF-FB9D6593DE5F}" type="pres">
      <dgm:prSet presAssocID="{B422D4F0-EAAE-4EA4-A642-93D63E00C1FF}" presName="negativeSpace" presStyleCnt="0"/>
      <dgm:spPr/>
    </dgm:pt>
    <dgm:pt modelId="{A673BB4C-ECE7-4119-9628-7EBF7F852B2E}" type="pres">
      <dgm:prSet presAssocID="{B422D4F0-EAAE-4EA4-A642-93D63E00C1FF}" presName="childText" presStyleLbl="conFgAcc1" presStyleIdx="2" presStyleCnt="3">
        <dgm:presLayoutVars>
          <dgm:bulletEnabled val="1"/>
        </dgm:presLayoutVars>
      </dgm:prSet>
      <dgm:spPr/>
    </dgm:pt>
  </dgm:ptLst>
  <dgm:cxnLst>
    <dgm:cxn modelId="{793D0DE8-9370-4BB5-845F-5A4E26CE61C5}" type="presOf" srcId="{E93F2A76-473D-4998-BB6F-660D7DB918D8}" destId="{F7C1F9AD-8C5B-4346-90B9-8846D180EF67}" srcOrd="0" destOrd="0" presId="urn:microsoft.com/office/officeart/2005/8/layout/list1"/>
    <dgm:cxn modelId="{56A4B575-5958-45F0-840B-075E6B66B839}" type="presOf" srcId="{B422D4F0-EAAE-4EA4-A642-93D63E00C1FF}" destId="{4490819D-74AD-4DBC-8235-17D11C91BEF3}" srcOrd="0" destOrd="0" presId="urn:microsoft.com/office/officeart/2005/8/layout/list1"/>
    <dgm:cxn modelId="{52F2C032-C48C-474F-9526-D01ADFCD4866}" type="presOf" srcId="{B422D4F0-EAAE-4EA4-A642-93D63E00C1FF}" destId="{EEDFE7A1-E388-41CE-AE40-02439910194A}" srcOrd="1" destOrd="0" presId="urn:microsoft.com/office/officeart/2005/8/layout/list1"/>
    <dgm:cxn modelId="{AA9AEBA8-1F1D-4387-A846-887D077EE306}" type="presOf" srcId="{3069F9ED-C53E-4039-99CD-A3E51639A0BE}" destId="{913D147A-1539-4771-A782-1FFE0637A214}" srcOrd="1" destOrd="0" presId="urn:microsoft.com/office/officeart/2005/8/layout/list1"/>
    <dgm:cxn modelId="{C6CB92BA-7ACD-4033-AC03-AF64771F472D}" srcId="{E93F2A76-473D-4998-BB6F-660D7DB918D8}" destId="{45F33764-5467-453C-A27B-2019FF35EE17}" srcOrd="0" destOrd="0" parTransId="{E2E2E8EA-AF86-4CC7-A255-BC537C2DE88A}" sibTransId="{6BE65479-9104-4CD5-9A3F-6E2B2C9880B3}"/>
    <dgm:cxn modelId="{23D4243A-38A7-4C2C-89F4-8ADF9E9900AC}" type="presOf" srcId="{45F33764-5467-453C-A27B-2019FF35EE17}" destId="{B15267AD-2808-4A28-926A-DCD8FF46DB6B}" srcOrd="0" destOrd="0" presId="urn:microsoft.com/office/officeart/2005/8/layout/list1"/>
    <dgm:cxn modelId="{68634486-0FC7-46F4-B3DF-45285E95BE11}" srcId="{E93F2A76-473D-4998-BB6F-660D7DB918D8}" destId="{B422D4F0-EAAE-4EA4-A642-93D63E00C1FF}" srcOrd="2" destOrd="0" parTransId="{F1AF9C98-E05F-41E6-A29B-B2DA9B3AD034}" sibTransId="{AB20F539-3F02-4F78-8DF6-AC5C0E02E3F6}"/>
    <dgm:cxn modelId="{C54CFFF6-B046-430A-8F9A-B4FCEFB5A297}" srcId="{E93F2A76-473D-4998-BB6F-660D7DB918D8}" destId="{3069F9ED-C53E-4039-99CD-A3E51639A0BE}" srcOrd="1" destOrd="0" parTransId="{13DBC6CF-C935-499C-B5BE-5E7891A58AD0}" sibTransId="{3F7914FD-E248-409B-A99F-510E9905453F}"/>
    <dgm:cxn modelId="{888D0249-AE02-454E-A2F4-EB7EFDD6F8FA}" type="presOf" srcId="{3069F9ED-C53E-4039-99CD-A3E51639A0BE}" destId="{D19D4131-F2F9-4AF9-A472-174E2550236D}" srcOrd="0" destOrd="0" presId="urn:microsoft.com/office/officeart/2005/8/layout/list1"/>
    <dgm:cxn modelId="{F4BCC9D0-C0E9-418B-9883-A1C0937AAC22}" type="presOf" srcId="{45F33764-5467-453C-A27B-2019FF35EE17}" destId="{1FDD0971-B824-4814-A46F-EC170D4C7AB3}" srcOrd="1" destOrd="0" presId="urn:microsoft.com/office/officeart/2005/8/layout/list1"/>
    <dgm:cxn modelId="{AF3F2D73-71CA-40CD-A1F2-D2FBCC97D662}" type="presParOf" srcId="{F7C1F9AD-8C5B-4346-90B9-8846D180EF67}" destId="{5EFDF736-FE53-4F87-9FF2-4B1DDD0499E8}" srcOrd="0" destOrd="0" presId="urn:microsoft.com/office/officeart/2005/8/layout/list1"/>
    <dgm:cxn modelId="{D2447646-18FA-4210-BA33-A6FBA85E777C}" type="presParOf" srcId="{5EFDF736-FE53-4F87-9FF2-4B1DDD0499E8}" destId="{B15267AD-2808-4A28-926A-DCD8FF46DB6B}" srcOrd="0" destOrd="0" presId="urn:microsoft.com/office/officeart/2005/8/layout/list1"/>
    <dgm:cxn modelId="{3D5B38BF-28FA-41A8-8AF8-2D1D2339E6A8}" type="presParOf" srcId="{5EFDF736-FE53-4F87-9FF2-4B1DDD0499E8}" destId="{1FDD0971-B824-4814-A46F-EC170D4C7AB3}" srcOrd="1" destOrd="0" presId="urn:microsoft.com/office/officeart/2005/8/layout/list1"/>
    <dgm:cxn modelId="{7C2A810D-A1D9-46EB-9C70-7B4EECB0F3C1}" type="presParOf" srcId="{F7C1F9AD-8C5B-4346-90B9-8846D180EF67}" destId="{8FAFCA7A-AB42-4BDD-B6CF-FAF07FCE9312}" srcOrd="1" destOrd="0" presId="urn:microsoft.com/office/officeart/2005/8/layout/list1"/>
    <dgm:cxn modelId="{B52381ED-CC1E-41CA-BB8B-C94604751386}" type="presParOf" srcId="{F7C1F9AD-8C5B-4346-90B9-8846D180EF67}" destId="{2522C91E-7C56-456B-ADCC-424AFDC1FEB5}" srcOrd="2" destOrd="0" presId="urn:microsoft.com/office/officeart/2005/8/layout/list1"/>
    <dgm:cxn modelId="{5D8178F3-6332-4F2A-A1A3-668245CED313}" type="presParOf" srcId="{F7C1F9AD-8C5B-4346-90B9-8846D180EF67}" destId="{3F169F57-C228-4779-B0D8-EAE8DC9DD209}" srcOrd="3" destOrd="0" presId="urn:microsoft.com/office/officeart/2005/8/layout/list1"/>
    <dgm:cxn modelId="{59E8994D-18FC-49C8-A0C4-430E5C8450E9}" type="presParOf" srcId="{F7C1F9AD-8C5B-4346-90B9-8846D180EF67}" destId="{2FC8D36D-DD2B-4A02-9980-56D6E7ACA156}" srcOrd="4" destOrd="0" presId="urn:microsoft.com/office/officeart/2005/8/layout/list1"/>
    <dgm:cxn modelId="{153C946D-8C72-4B7F-98C7-158D55A5230A}" type="presParOf" srcId="{2FC8D36D-DD2B-4A02-9980-56D6E7ACA156}" destId="{D19D4131-F2F9-4AF9-A472-174E2550236D}" srcOrd="0" destOrd="0" presId="urn:microsoft.com/office/officeart/2005/8/layout/list1"/>
    <dgm:cxn modelId="{F725973E-456A-4894-8421-5038A270503B}" type="presParOf" srcId="{2FC8D36D-DD2B-4A02-9980-56D6E7ACA156}" destId="{913D147A-1539-4771-A782-1FFE0637A214}" srcOrd="1" destOrd="0" presId="urn:microsoft.com/office/officeart/2005/8/layout/list1"/>
    <dgm:cxn modelId="{443CFAB8-A6C1-4ED6-859C-A7CBA1FFFD61}" type="presParOf" srcId="{F7C1F9AD-8C5B-4346-90B9-8846D180EF67}" destId="{A4A3236E-110E-4E4B-A575-641B9D2C115C}" srcOrd="5" destOrd="0" presId="urn:microsoft.com/office/officeart/2005/8/layout/list1"/>
    <dgm:cxn modelId="{7627BFA0-D11A-4380-87E6-4D19F22FF778}" type="presParOf" srcId="{F7C1F9AD-8C5B-4346-90B9-8846D180EF67}" destId="{DCB6D85E-106E-4087-9AD5-4AE6C7A5E80F}" srcOrd="6" destOrd="0" presId="urn:microsoft.com/office/officeart/2005/8/layout/list1"/>
    <dgm:cxn modelId="{631D27FA-08EB-4577-B3C1-DB81A4CADBB5}" type="presParOf" srcId="{F7C1F9AD-8C5B-4346-90B9-8846D180EF67}" destId="{DA1A9CDC-4A6E-42D5-9200-E78996709081}" srcOrd="7" destOrd="0" presId="urn:microsoft.com/office/officeart/2005/8/layout/list1"/>
    <dgm:cxn modelId="{ECDCF15E-FA11-4329-A938-20364F7973FB}" type="presParOf" srcId="{F7C1F9AD-8C5B-4346-90B9-8846D180EF67}" destId="{14C1EF8B-EC22-4164-BC8F-4D3DFBB77382}" srcOrd="8" destOrd="0" presId="urn:microsoft.com/office/officeart/2005/8/layout/list1"/>
    <dgm:cxn modelId="{08F920F1-A60B-4C1C-A414-BBEBB468659E}" type="presParOf" srcId="{14C1EF8B-EC22-4164-BC8F-4D3DFBB77382}" destId="{4490819D-74AD-4DBC-8235-17D11C91BEF3}" srcOrd="0" destOrd="0" presId="urn:microsoft.com/office/officeart/2005/8/layout/list1"/>
    <dgm:cxn modelId="{3AF8E36F-1D6D-4B63-BA3D-8053375B0725}" type="presParOf" srcId="{14C1EF8B-EC22-4164-BC8F-4D3DFBB77382}" destId="{EEDFE7A1-E388-41CE-AE40-02439910194A}" srcOrd="1" destOrd="0" presId="urn:microsoft.com/office/officeart/2005/8/layout/list1"/>
    <dgm:cxn modelId="{3EDCD08F-1283-404E-905F-84DD5CA6B423}" type="presParOf" srcId="{F7C1F9AD-8C5B-4346-90B9-8846D180EF67}" destId="{AD9F8F19-79AD-4A9C-B3BF-FB9D6593DE5F}" srcOrd="9" destOrd="0" presId="urn:microsoft.com/office/officeart/2005/8/layout/list1"/>
    <dgm:cxn modelId="{9706F656-7DFA-4D8F-9B7A-29AADE307E9C}" type="presParOf" srcId="{F7C1F9AD-8C5B-4346-90B9-8846D180EF67}" destId="{A673BB4C-ECE7-4119-9628-7EBF7F852B2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2C91E-7C56-456B-ADCC-424AFDC1FEB5}">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D0971-B824-4814-A46F-EC170D4C7AB3}">
      <dsp:nvSpPr>
        <dsp:cNvPr id="0" name=""/>
        <dsp:cNvSpPr/>
      </dsp:nvSpPr>
      <dsp:spPr>
        <a:xfrm>
          <a:off x="304800" y="6459"/>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066800" rtl="1">
            <a:lnSpc>
              <a:spcPct val="90000"/>
            </a:lnSpc>
            <a:spcBef>
              <a:spcPct val="0"/>
            </a:spcBef>
            <a:spcAft>
              <a:spcPct val="35000"/>
            </a:spcAft>
          </a:pPr>
          <a:r>
            <a:rPr lang="fa-IR" sz="2400" kern="1200" dirty="0" smtClean="0">
              <a:ln/>
              <a:effectLst>
                <a:outerShdw blurRad="60007" dist="310007" dir="7680000" sy="30000" kx="1300200" algn="ctr" rotWithShape="0">
                  <a:prstClr val="black">
                    <a:alpha val="32000"/>
                  </a:prstClr>
                </a:outerShdw>
              </a:effectLst>
              <a:latin typeface="Calibri" pitchFamily="34" charset="0"/>
              <a:cs typeface="B Titr" pitchFamily="2" charset="-78"/>
            </a:rPr>
            <a:t>کاهش وابستگی به نفت</a:t>
          </a:r>
          <a:endParaRPr lang="en-US" sz="2400" kern="1200" dirty="0">
            <a:cs typeface="B Titr" pitchFamily="2" charset="-78"/>
          </a:endParaRPr>
        </a:p>
      </dsp:txBody>
      <dsp:txXfrm>
        <a:off x="349472" y="51131"/>
        <a:ext cx="4177856" cy="825776"/>
      </dsp:txXfrm>
    </dsp:sp>
    <dsp:sp modelId="{DCB6D85E-106E-4087-9AD5-4AE6C7A5E80F}">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3D147A-1539-4771-A782-1FFE0637A214}">
      <dsp:nvSpPr>
        <dsp:cNvPr id="0" name=""/>
        <dsp:cNvSpPr/>
      </dsp:nvSpPr>
      <dsp:spPr>
        <a:xfrm>
          <a:off x="304800" y="1412619"/>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066800" rtl="1">
            <a:lnSpc>
              <a:spcPct val="90000"/>
            </a:lnSpc>
            <a:spcBef>
              <a:spcPct val="0"/>
            </a:spcBef>
            <a:spcAft>
              <a:spcPct val="35000"/>
            </a:spcAft>
          </a:pPr>
          <a:r>
            <a:rPr lang="fa-IR" sz="2400" kern="1200" dirty="0" smtClean="0">
              <a:latin typeface="Calibri" pitchFamily="34" charset="0"/>
              <a:cs typeface="B Titr" pitchFamily="2" charset="-78"/>
            </a:rPr>
            <a:t>توجه به نقش صنایع دانش بنیان</a:t>
          </a:r>
          <a:endParaRPr lang="en-US" sz="2400" kern="1200" dirty="0">
            <a:cs typeface="B Titr" pitchFamily="2" charset="-78"/>
          </a:endParaRPr>
        </a:p>
      </dsp:txBody>
      <dsp:txXfrm>
        <a:off x="349472" y="1457291"/>
        <a:ext cx="4177856" cy="825776"/>
      </dsp:txXfrm>
    </dsp:sp>
    <dsp:sp modelId="{A673BB4C-ECE7-4119-9628-7EBF7F852B2E}">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DFE7A1-E388-41CE-AE40-02439910194A}">
      <dsp:nvSpPr>
        <dsp:cNvPr id="0" name=""/>
        <dsp:cNvSpPr/>
      </dsp:nvSpPr>
      <dsp:spPr>
        <a:xfrm>
          <a:off x="304800" y="2818780"/>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244600" rtl="1">
            <a:lnSpc>
              <a:spcPct val="90000"/>
            </a:lnSpc>
            <a:spcBef>
              <a:spcPct val="0"/>
            </a:spcBef>
            <a:spcAft>
              <a:spcPct val="35000"/>
            </a:spcAft>
          </a:pPr>
          <a:r>
            <a:rPr lang="fa-IR" sz="2800" kern="1200" dirty="0" smtClean="0">
              <a:latin typeface="Calibri" pitchFamily="34" charset="0"/>
              <a:cs typeface="B Titr" pitchFamily="2" charset="-78"/>
            </a:rPr>
            <a:t>مردمی کردن اقتصاد</a:t>
          </a:r>
          <a:endParaRPr lang="en-US" sz="2800" kern="1200" dirty="0">
            <a:cs typeface="B Titr" pitchFamily="2" charset="-78"/>
          </a:endParaRPr>
        </a:p>
      </dsp:txBody>
      <dsp:txXfrm>
        <a:off x="349472" y="2863452"/>
        <a:ext cx="417785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8F4767-6992-4A8D-AEA5-53F773B6FD41}" type="datetimeFigureOut">
              <a:rPr lang="fa-IR" smtClean="0"/>
              <a:pPr/>
              <a:t>06/07/1438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5E07245-4BB7-4743-9CD9-5B1395503CA8}" type="slidenum">
              <a:rPr lang="fa-IR" smtClean="0"/>
              <a:pPr/>
              <a:t>‹#›</a:t>
            </a:fld>
            <a:endParaRPr lang="fa-IR"/>
          </a:p>
        </p:txBody>
      </p:sp>
    </p:spTree>
    <p:extLst>
      <p:ext uri="{BB962C8B-B14F-4D97-AF65-F5344CB8AC3E}">
        <p14:creationId xmlns:p14="http://schemas.microsoft.com/office/powerpoint/2010/main" val="26404472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115716" name="Slide Number Placeholder 3"/>
          <p:cNvSpPr>
            <a:spLocks noGrp="1"/>
          </p:cNvSpPr>
          <p:nvPr>
            <p:ph type="sldNum" sz="quarter" idx="5"/>
          </p:nvPr>
        </p:nvSpPr>
        <p:spPr bwMode="auto">
          <a:noFill/>
          <a:ln>
            <a:miter lim="800000"/>
            <a:headEnd/>
            <a:tailEnd/>
          </a:ln>
        </p:spPr>
        <p:txBody>
          <a:bodyPr/>
          <a:lstStyle/>
          <a:p>
            <a:pPr algn="l" rtl="1"/>
            <a:fld id="{8556BB11-F73F-4C91-982C-89D71B0E141B}" type="slidenum">
              <a:rPr lang="fa-IR">
                <a:solidFill>
                  <a:srgbClr val="000000"/>
                </a:solidFill>
                <a:latin typeface="Calibri" pitchFamily="34" charset="0"/>
              </a:rPr>
              <a:pPr algn="l" rtl="1"/>
              <a:t>12</a:t>
            </a:fld>
            <a:endParaRPr lang="fa-IR">
              <a:solidFill>
                <a:srgbClr val="000000"/>
              </a:solidFill>
              <a:latin typeface="Calibri" pitchFamily="34" charset="0"/>
            </a:endParaRPr>
          </a:p>
        </p:txBody>
      </p:sp>
    </p:spTree>
    <p:extLst>
      <p:ext uri="{BB962C8B-B14F-4D97-AF65-F5344CB8AC3E}">
        <p14:creationId xmlns:p14="http://schemas.microsoft.com/office/powerpoint/2010/main" val="50823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115716" name="Slide Number Placeholder 3"/>
          <p:cNvSpPr>
            <a:spLocks noGrp="1"/>
          </p:cNvSpPr>
          <p:nvPr>
            <p:ph type="sldNum" sz="quarter" idx="5"/>
          </p:nvPr>
        </p:nvSpPr>
        <p:spPr bwMode="auto">
          <a:noFill/>
          <a:ln>
            <a:miter lim="800000"/>
            <a:headEnd/>
            <a:tailEnd/>
          </a:ln>
        </p:spPr>
        <p:txBody>
          <a:bodyPr/>
          <a:lstStyle/>
          <a:p>
            <a:pPr algn="l" rtl="1"/>
            <a:fld id="{8556BB11-F73F-4C91-982C-89D71B0E141B}" type="slidenum">
              <a:rPr lang="fa-IR">
                <a:solidFill>
                  <a:srgbClr val="000000"/>
                </a:solidFill>
                <a:latin typeface="Calibri" pitchFamily="34" charset="0"/>
              </a:rPr>
              <a:pPr algn="l" rtl="1"/>
              <a:t>13</a:t>
            </a:fld>
            <a:endParaRPr lang="fa-IR">
              <a:solidFill>
                <a:srgbClr val="000000"/>
              </a:solidFill>
              <a:latin typeface="Calibri" pitchFamily="34" charset="0"/>
            </a:endParaRPr>
          </a:p>
        </p:txBody>
      </p:sp>
    </p:spTree>
    <p:extLst>
      <p:ext uri="{BB962C8B-B14F-4D97-AF65-F5344CB8AC3E}">
        <p14:creationId xmlns:p14="http://schemas.microsoft.com/office/powerpoint/2010/main" val="104471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E07245-4BB7-4743-9CD9-5B1395503CA8}" type="slidenum">
              <a:rPr lang="fa-IR" smtClean="0"/>
              <a:pPr/>
              <a:t>33</a:t>
            </a:fld>
            <a:endParaRPr lang="fa-IR"/>
          </a:p>
        </p:txBody>
      </p:sp>
    </p:spTree>
    <p:extLst>
      <p:ext uri="{BB962C8B-B14F-4D97-AF65-F5344CB8AC3E}">
        <p14:creationId xmlns:p14="http://schemas.microsoft.com/office/powerpoint/2010/main" val="317660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16" name="Slide Number Placeholder 15"/>
          <p:cNvSpPr>
            <a:spLocks noGrp="1"/>
          </p:cNvSpPr>
          <p:nvPr>
            <p:ph type="sldNum" sz="quarter" idx="11"/>
          </p:nvPr>
        </p:nvSpPr>
        <p:spPr/>
        <p:txBody>
          <a:bodyPr/>
          <a:lstStyle/>
          <a:p>
            <a:fld id="{9D4E53EC-8DDF-4228-9B7C-AC25E3635FFD}"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B67F8-CA28-457C-AF00-941141539F78}"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8B67F8-CA28-457C-AF00-941141539F78}"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B67F8-CA28-457C-AF00-941141539F78}" type="datetimeFigureOut">
              <a:rPr lang="en-US" smtClean="0"/>
              <a:pPr/>
              <a:t>3/5/2017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8B67F8-CA28-457C-AF00-941141539F78}" type="datetimeFigureOut">
              <a:rPr lang="en-US" smtClean="0"/>
              <a:pPr/>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B67F8-CA28-457C-AF00-941141539F78}" type="datetimeFigureOut">
              <a:rPr lang="en-US" smtClean="0"/>
              <a:pPr/>
              <a:t>3/5/2017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67F8-CA28-457C-AF00-941141539F78}"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5DC129A-F350-4287-BF0D-DC90382E9020}" type="datetimeFigureOut">
              <a:rPr lang="fa-IR" smtClean="0"/>
              <a:pPr/>
              <a:t>06/07/1438</a:t>
            </a:fld>
            <a:endParaRPr lang="fa-IR"/>
          </a:p>
        </p:txBody>
      </p:sp>
      <p:sp>
        <p:nvSpPr>
          <p:cNvPr id="15" name="Slide Number Placeholder 14"/>
          <p:cNvSpPr>
            <a:spLocks noGrp="1"/>
          </p:cNvSpPr>
          <p:nvPr>
            <p:ph type="sldNum" sz="quarter" idx="15"/>
          </p:nvPr>
        </p:nvSpPr>
        <p:spPr/>
        <p:txBody>
          <a:bodyPr/>
          <a:lstStyle>
            <a:lvl1pPr algn="ctr">
              <a:defRPr/>
            </a:lvl1pPr>
          </a:lstStyle>
          <a:p>
            <a:fld id="{9D4E53EC-8DDF-4228-9B7C-AC25E3635FFD}" type="slidenum">
              <a:rPr lang="fa-IR" smtClean="0"/>
              <a:pPr/>
              <a:t>‹#›</a:t>
            </a:fld>
            <a:endParaRPr lang="fa-IR"/>
          </a:p>
        </p:txBody>
      </p:sp>
      <p:sp>
        <p:nvSpPr>
          <p:cNvPr id="16" name="Footer Placeholder 15"/>
          <p:cNvSpPr>
            <a:spLocks noGrp="1"/>
          </p:cNvSpPr>
          <p:nvPr>
            <p:ph type="ftr" sz="quarter" idx="16"/>
          </p:nvPr>
        </p:nvSpPr>
        <p:spPr/>
        <p:txBody>
          <a:bodyPr/>
          <a:lstStyle/>
          <a:p>
            <a:endParaRPr lang="fa-I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67F8-CA28-457C-AF00-941141539F78}"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sp>
        <p:nvSpPr>
          <p:cNvPr id="20492"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204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23B5DCC-5B33-4FA9-B6E2-88878C0954FD}" type="slidenum">
              <a:rPr lang="ar-SA">
                <a:solidFill>
                  <a:srgbClr val="1C1C1C"/>
                </a:solidFill>
              </a:rPr>
              <a:pPr>
                <a:defRPr/>
              </a:pPr>
              <a:t>‹#›</a:t>
            </a:fld>
            <a:endParaRPr lang="en-US">
              <a:solidFill>
                <a:srgbClr val="1C1C1C"/>
              </a:solidFill>
            </a:endParaRPr>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cs typeface="B Jadid" pitchFamily="2" charset="-78"/>
              </a:defRPr>
            </a:lvl1pPr>
          </a:lstStyle>
          <a:p>
            <a:r>
              <a:rPr lang="en-US" smtClean="0"/>
              <a:t>Click to edit Master title style</a:t>
            </a:r>
            <a:endParaRPr lang="fa-IR"/>
          </a:p>
        </p:txBody>
      </p:sp>
      <p:sp>
        <p:nvSpPr>
          <p:cNvPr id="3" name="Content Placeholder 2"/>
          <p:cNvSpPr>
            <a:spLocks noGrp="1"/>
          </p:cNvSpPr>
          <p:nvPr>
            <p:ph idx="1"/>
          </p:nvPr>
        </p:nvSpPr>
        <p:spPr/>
        <p:txBody>
          <a:bodyPr/>
          <a:lstStyle>
            <a:lvl1pPr>
              <a:defRPr>
                <a:cs typeface="B Nazanin" pitchFamily="2" charset="-78"/>
              </a:defRPr>
            </a:lvl1pPr>
            <a:lvl2pPr>
              <a:defRPr>
                <a:cs typeface="B Nazanin" pitchFamily="2" charset="-78"/>
              </a:defRPr>
            </a:lvl2pPr>
            <a:lvl3pPr>
              <a:defRPr>
                <a:cs typeface="B Nazanin" pitchFamily="2" charset="-78"/>
              </a:defRPr>
            </a:lvl3pPr>
            <a:lvl4pPr>
              <a:defRPr>
                <a:cs typeface="B Nazanin" pitchFamily="2" charset="-78"/>
              </a:defRPr>
            </a:lvl4pPr>
            <a:lvl5pPr>
              <a:defRPr>
                <a:cs typeface="B Nazanin" pitchFamily="2" charset="-7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B417F94-A4BA-4469-BDA3-0C86B14E0F78}" type="slidenum">
              <a:rPr lang="ar-SA">
                <a:solidFill>
                  <a:srgbClr val="000000"/>
                </a:solidFill>
              </a:rPr>
              <a:pPr>
                <a:defRPr/>
              </a:pPr>
              <a:t>‹#›</a:t>
            </a:fld>
            <a:endParaRPr lang="en-US">
              <a:solidFill>
                <a:srgbClr val="000000"/>
              </a:solidFill>
            </a:endParaRPr>
          </a:p>
        </p:txBody>
      </p:sp>
      <p:pic>
        <p:nvPicPr>
          <p:cNvPr id="7" name="Picture 2" descr="http://sahebnews.ir/files/uploads/2015/03/2107861614.img103741161.jpg"/>
          <p:cNvPicPr>
            <a:picLocks noChangeAspect="1" noChangeArrowheads="1"/>
          </p:cNvPicPr>
          <p:nvPr userDrawn="1"/>
        </p:nvPicPr>
        <p:blipFill>
          <a:blip r:embed="rId2" cstate="print"/>
          <a:srcRect/>
          <a:stretch>
            <a:fillRect/>
          </a:stretch>
        </p:blipFill>
        <p:spPr bwMode="auto">
          <a:xfrm>
            <a:off x="0" y="0"/>
            <a:ext cx="1383122" cy="833420"/>
          </a:xfrm>
          <a:prstGeom prst="rect">
            <a:avLst/>
          </a:prstGeom>
          <a:noFill/>
        </p:spPr>
      </p:pic>
      <p:pic>
        <p:nvPicPr>
          <p:cNvPr id="72705" name="Picture 1" descr="C:\Users\reza\Desktop\8.gif"/>
          <p:cNvPicPr>
            <a:picLocks noChangeAspect="1" noChangeArrowheads="1" noCrop="1"/>
          </p:cNvPicPr>
          <p:nvPr userDrawn="1"/>
        </p:nvPicPr>
        <p:blipFill>
          <a:blip r:embed="rId3" cstate="print"/>
          <a:srcRect/>
          <a:stretch>
            <a:fillRect/>
          </a:stretch>
        </p:blipFill>
        <p:spPr bwMode="auto">
          <a:xfrm>
            <a:off x="8143900" y="-214338"/>
            <a:ext cx="1190620" cy="1190620"/>
          </a:xfrm>
          <a:prstGeom prst="rect">
            <a:avLst/>
          </a:prstGeom>
          <a:noFill/>
        </p:spPr>
      </p:pic>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85DEEA1-5BB7-49CC-86C8-AE28D02EDF2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21D019ED-4000-4AD1-82BC-A434EDE313D9}"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4FA967F-C132-4BF5-AA48-28763E3DF788}"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40CFFE5A-EFF6-4E05-A8F2-638976EDDFDB}"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F0E3F578-82F9-4070-B6DD-E93CF5D4D8D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54C33AB-4456-4A4F-907B-63CC9ACC8811}"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24F672E-6734-4AE1-9AE9-3FAE7736B607}"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AD04C0D-7798-4478-A6CE-2AAF8022FFC6}"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9C642F1-E398-4F1C-9974-32EB4CEC808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00200" y="3200400"/>
            <a:ext cx="6019800" cy="990600"/>
          </a:xfrm>
        </p:spPr>
        <p:txBody>
          <a:bodyPr/>
          <a:lstStyle>
            <a:lvl1pPr algn="l">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600200" y="4191000"/>
            <a:ext cx="5943600" cy="762000"/>
          </a:xfrm>
        </p:spPr>
        <p:txBody>
          <a:bodyPr/>
          <a:lstStyle>
            <a:lvl1pPr marL="0" indent="0">
              <a:buFontTx/>
              <a:buNone/>
              <a:defRPr sz="2000">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5C44CC0B-DFD0-4ACF-BBCC-3005B485FC9B}"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4C3F12-1120-42D9-B765-BE376EB554D1}"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394C6F-E377-4EB1-BCBB-0E4A6D632ED2}"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5146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0700" y="25146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464E4C-36C7-475A-AEC5-04C24C8DE2DD}"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3CC0E07-E07F-4CCB-911A-DCE6BF08A9CF}"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28B5E59-4CE9-4BF6-BA2B-EA5D1D79E205}"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75CF865-0C29-46C9-A27A-8854D50307FA}"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CBE35F-2390-48D2-8F7B-C256A1B6C72E}"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CBDCA4-1B0C-4B1F-B4D1-F85375E929EF}"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39B129-20E1-4011-988C-6429BC8F4D66}"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0668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66800"/>
            <a:ext cx="6705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E8260D-5155-4B98-A112-7E24DC5BAA1D}"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16" name="Slide Number Placeholder 15"/>
          <p:cNvSpPr>
            <a:spLocks noGrp="1"/>
          </p:cNvSpPr>
          <p:nvPr>
            <p:ph type="sldNum" sz="quarter" idx="11"/>
          </p:nvPr>
        </p:nvSpPr>
        <p:spPr/>
        <p:txBody>
          <a:bodyPr/>
          <a:lstStyle/>
          <a:p>
            <a:fld id="{9D4E53EC-8DDF-4228-9B7C-AC25E3635FFD}"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5DC129A-F350-4287-BF0D-DC90382E9020}" type="datetimeFigureOut">
              <a:rPr lang="fa-IR" smtClean="0"/>
              <a:pPr/>
              <a:t>06/07/1438</a:t>
            </a:fld>
            <a:endParaRPr lang="fa-IR"/>
          </a:p>
        </p:txBody>
      </p:sp>
      <p:sp>
        <p:nvSpPr>
          <p:cNvPr id="15" name="Slide Number Placeholder 14"/>
          <p:cNvSpPr>
            <a:spLocks noGrp="1"/>
          </p:cNvSpPr>
          <p:nvPr>
            <p:ph type="sldNum" sz="quarter" idx="15"/>
          </p:nvPr>
        </p:nvSpPr>
        <p:spPr/>
        <p:txBody>
          <a:bodyPr/>
          <a:lstStyle>
            <a:lvl1pPr algn="ctr">
              <a:defRPr/>
            </a:lvl1pPr>
          </a:lstStyle>
          <a:p>
            <a:fld id="{9D4E53EC-8DDF-4228-9B7C-AC25E3635FFD}" type="slidenum">
              <a:rPr lang="fa-IR" smtClean="0"/>
              <a:pPr/>
              <a:t>‹#›</a:t>
            </a:fld>
            <a:endParaRPr lang="fa-IR"/>
          </a:p>
        </p:txBody>
      </p:sp>
      <p:sp>
        <p:nvSpPr>
          <p:cNvPr id="16" name="Footer Placeholder 15"/>
          <p:cNvSpPr>
            <a:spLocks noGrp="1"/>
          </p:cNvSpPr>
          <p:nvPr>
            <p:ph type="ftr" sz="quarter" idx="16"/>
          </p:nvPr>
        </p:nvSpPr>
        <p:spPr/>
        <p:txBody>
          <a:bodyPr/>
          <a:lstStyle/>
          <a:p>
            <a:endParaRPr lang="fa-I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D4E53EC-8DDF-4228-9B7C-AC25E3635FFD}" type="slidenum">
              <a:rPr lang="fa-IR" smtClean="0"/>
              <a:pPr/>
              <a:t>‹#›</a:t>
            </a:fld>
            <a:endParaRPr lang="fa-IR"/>
          </a:p>
        </p:txBody>
      </p:sp>
      <p:sp>
        <p:nvSpPr>
          <p:cNvPr id="8" name="Footer Placeholder 7"/>
          <p:cNvSpPr>
            <a:spLocks noGrp="1"/>
          </p:cNvSpPr>
          <p:nvPr>
            <p:ph type="ftr" sz="quarter" idx="11"/>
          </p:nvPr>
        </p:nvSpPr>
        <p:spPr/>
        <p:txBody>
          <a:bodyPr/>
          <a:lstStyle/>
          <a:p>
            <a:endParaRPr lang="fa-IR"/>
          </a:p>
        </p:txBody>
      </p:sp>
      <p:sp>
        <p:nvSpPr>
          <p:cNvPr id="7" name="Date Placeholder 6"/>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D4E53EC-8DDF-4228-9B7C-AC25E3635FFD}" type="slidenum">
              <a:rPr lang="fa-IR" smtClean="0"/>
              <a:pPr/>
              <a:t>‹#›</a:t>
            </a:fld>
            <a:endParaRPr lang="fa-IR"/>
          </a:p>
        </p:txBody>
      </p:sp>
      <p:sp>
        <p:nvSpPr>
          <p:cNvPr id="8" name="Footer Placeholder 7"/>
          <p:cNvSpPr>
            <a:spLocks noGrp="1"/>
          </p:cNvSpPr>
          <p:nvPr>
            <p:ph type="ftr" sz="quarter" idx="11"/>
          </p:nvPr>
        </p:nvSpPr>
        <p:spPr/>
        <p:txBody>
          <a:bodyPr/>
          <a:lstStyle/>
          <a:p>
            <a:endParaRPr lang="fa-IR"/>
          </a:p>
        </p:txBody>
      </p:sp>
      <p:sp>
        <p:nvSpPr>
          <p:cNvPr id="7" name="Date Placeholder 6"/>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5DC129A-F350-4287-BF0D-DC90382E9020}" type="datetimeFigureOut">
              <a:rPr lang="fa-IR" smtClean="0"/>
              <a:pPr/>
              <a:t>06/07/1438</a:t>
            </a:fld>
            <a:endParaRPr lang="fa-IR"/>
          </a:p>
        </p:txBody>
      </p:sp>
      <p:sp>
        <p:nvSpPr>
          <p:cNvPr id="9" name="Slide Number Placeholder 8"/>
          <p:cNvSpPr>
            <a:spLocks noGrp="1"/>
          </p:cNvSpPr>
          <p:nvPr>
            <p:ph type="sldNum" sz="quarter" idx="15"/>
          </p:nvPr>
        </p:nvSpPr>
        <p:spPr/>
        <p:txBody>
          <a:bodyPr/>
          <a:lstStyle/>
          <a:p>
            <a:fld id="{9D4E53EC-8DDF-4228-9B7C-AC25E3635FFD}" type="slidenum">
              <a:rPr lang="fa-IR" smtClean="0"/>
              <a:pPr/>
              <a:t>‹#›</a:t>
            </a:fld>
            <a:endParaRPr lang="fa-IR"/>
          </a:p>
        </p:txBody>
      </p:sp>
      <p:sp>
        <p:nvSpPr>
          <p:cNvPr id="10" name="Footer Placeholder 9"/>
          <p:cNvSpPr>
            <a:spLocks noGrp="1"/>
          </p:cNvSpPr>
          <p:nvPr>
            <p:ph type="ftr" sz="quarter" idx="16"/>
          </p:nvPr>
        </p:nvSpPr>
        <p:spPr/>
        <p:txBody>
          <a:bodyPr/>
          <a:lstStyle/>
          <a:p>
            <a:endParaRPr lang="fa-IR"/>
          </a:p>
        </p:txBody>
      </p:sp>
    </p:spTree>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9" name="Slide Number Placeholder 8"/>
          <p:cNvSpPr>
            <a:spLocks noGrp="1"/>
          </p:cNvSpPr>
          <p:nvPr>
            <p:ph type="sldNum" sz="quarter" idx="11"/>
          </p:nvPr>
        </p:nvSpPr>
        <p:spPr/>
        <p:txBody>
          <a:bodyPr/>
          <a:lstStyle/>
          <a:p>
            <a:fld id="{9D4E53EC-8DDF-4228-9B7C-AC25E3635FFD}"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B67F8-CA28-457C-AF00-941141539F78}"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8B67F8-CA28-457C-AF00-941141539F78}"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D4E53EC-8DDF-4228-9B7C-AC25E3635FFD}"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B67F8-CA28-457C-AF00-941141539F78}" type="datetimeFigureOut">
              <a:rPr lang="en-US" smtClean="0"/>
              <a:pPr/>
              <a:t>3/5/2017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8B67F8-CA28-457C-AF00-941141539F78}" type="datetimeFigureOut">
              <a:rPr lang="en-US" smtClean="0"/>
              <a:pPr/>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B67F8-CA28-457C-AF00-941141539F78}" type="datetimeFigureOut">
              <a:rPr lang="en-US" smtClean="0"/>
              <a:pPr/>
              <a:t>3/5/2017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67F8-CA28-457C-AF00-941141539F78}"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B67F8-CA28-457C-AF00-941141539F78}"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B67F8-CA28-457C-AF00-941141539F78}"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E6AC6-7479-406C-B5D2-8528DE943C8F}" type="slidenum">
              <a:rPr lang="en-US" smtClean="0"/>
              <a:pPr/>
              <a:t>‹#›</a:t>
            </a:fld>
            <a:endParaRPr lang="en-US"/>
          </a:p>
        </p:txBody>
      </p:sp>
    </p:spTree>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fa-IR">
                <a:solidFill>
                  <a:srgbClr val="000000"/>
                </a:solidFill>
              </a:endParaRPr>
            </a:p>
          </p:txBody>
        </p:sp>
      </p:grpSp>
      <p:sp>
        <p:nvSpPr>
          <p:cNvPr id="20492"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204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23B5DCC-5B33-4FA9-B6E2-88878C0954FD}" type="slidenum">
              <a:rPr lang="ar-SA">
                <a:solidFill>
                  <a:srgbClr val="1C1C1C"/>
                </a:solidFill>
              </a:rPr>
              <a:pPr>
                <a:defRPr/>
              </a:pPr>
              <a:t>‹#›</a:t>
            </a:fld>
            <a:endParaRPr lang="en-US">
              <a:solidFill>
                <a:srgbClr val="1C1C1C"/>
              </a:solidFill>
            </a:endParaRPr>
          </a:p>
        </p:txBody>
      </p:sp>
    </p:spTree>
  </p:cSld>
  <p:clrMapOvr>
    <a:masterClrMapping/>
  </p:clrMapOvr>
  <p:transition>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B417F94-A4BA-4469-BDA3-0C86B14E0F78}"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85DEEA1-5BB7-49CC-86C8-AE28D02EDF2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D4E53EC-8DDF-4228-9B7C-AC25E3635FFD}" type="slidenum">
              <a:rPr lang="fa-IR" smtClean="0"/>
              <a:pPr/>
              <a:t>‹#›</a:t>
            </a:fld>
            <a:endParaRPr lang="fa-IR"/>
          </a:p>
        </p:txBody>
      </p:sp>
    </p:spTree>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21D019ED-4000-4AD1-82BC-A434EDE313D9}"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4FA967F-C132-4BF5-AA48-28763E3DF788}"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40CFFE5A-EFF6-4E05-A8F2-638976EDDFDB}"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F0E3F578-82F9-4070-B6DD-E93CF5D4D8D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54C33AB-4456-4A4F-907B-63CC9ACC8811}"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24F672E-6734-4AE1-9AE9-3FAE7736B607}"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AD04C0D-7798-4478-A6CE-2AAF8022FFC6}"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9C642F1-E398-4F1C-9974-32EB4CEC8082}" type="slidenum">
              <a:rPr lang="ar-SA">
                <a:solidFill>
                  <a:srgbClr val="000000"/>
                </a:solidFill>
              </a:rPr>
              <a:pPr>
                <a:defRPr/>
              </a:pPr>
              <a:t>‹#›</a:t>
            </a:fld>
            <a:endParaRPr lang="en-US">
              <a:solidFill>
                <a:srgbClr val="000000"/>
              </a:solidFill>
            </a:endParaRPr>
          </a:p>
        </p:txBody>
      </p:sp>
    </p:spTree>
  </p:cSld>
  <p:clrMapOvr>
    <a:masterClrMapping/>
  </p:clrMapOvr>
  <p:transition>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00200" y="3200400"/>
            <a:ext cx="6019800" cy="990600"/>
          </a:xfrm>
        </p:spPr>
        <p:txBody>
          <a:bodyPr/>
          <a:lstStyle>
            <a:lvl1pPr algn="l">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600200" y="4191000"/>
            <a:ext cx="5943600" cy="762000"/>
          </a:xfrm>
        </p:spPr>
        <p:txBody>
          <a:bodyPr/>
          <a:lstStyle>
            <a:lvl1pPr marL="0" indent="0">
              <a:buFontTx/>
              <a:buNone/>
              <a:defRPr sz="2000">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5C44CC0B-DFD0-4ACF-BBCC-3005B485FC9B}"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4C3F12-1120-42D9-B765-BE376EB554D1}"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5DC129A-F350-4287-BF0D-DC90382E9020}" type="datetimeFigureOut">
              <a:rPr lang="fa-IR" smtClean="0"/>
              <a:pPr/>
              <a:t>06/07/1438</a:t>
            </a:fld>
            <a:endParaRPr lang="fa-IR"/>
          </a:p>
        </p:txBody>
      </p:sp>
      <p:sp>
        <p:nvSpPr>
          <p:cNvPr id="9" name="Slide Number Placeholder 8"/>
          <p:cNvSpPr>
            <a:spLocks noGrp="1"/>
          </p:cNvSpPr>
          <p:nvPr>
            <p:ph type="sldNum" sz="quarter" idx="15"/>
          </p:nvPr>
        </p:nvSpPr>
        <p:spPr/>
        <p:txBody>
          <a:bodyPr/>
          <a:lstStyle/>
          <a:p>
            <a:fld id="{9D4E53EC-8DDF-4228-9B7C-AC25E3635FFD}" type="slidenum">
              <a:rPr lang="fa-IR" smtClean="0"/>
              <a:pPr/>
              <a:t>‹#›</a:t>
            </a:fld>
            <a:endParaRPr lang="fa-IR"/>
          </a:p>
        </p:txBody>
      </p:sp>
      <p:sp>
        <p:nvSpPr>
          <p:cNvPr id="10" name="Footer Placeholder 9"/>
          <p:cNvSpPr>
            <a:spLocks noGrp="1"/>
          </p:cNvSpPr>
          <p:nvPr>
            <p:ph type="ftr" sz="quarter" idx="16"/>
          </p:nvPr>
        </p:nvSpPr>
        <p:spPr/>
        <p:txBody>
          <a:bodyPr/>
          <a:lstStyle/>
          <a:p>
            <a:endParaRPr lang="fa-IR"/>
          </a:p>
        </p:txBody>
      </p:sp>
    </p:spTree>
  </p:cSld>
  <p:clrMapOvr>
    <a:masterClrMapping/>
  </p:clrMapOvr>
  <p:transitio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394C6F-E377-4EB1-BCBB-0E4A6D632ED2}"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5146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0700" y="2514600"/>
            <a:ext cx="3543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464E4C-36C7-475A-AEC5-04C24C8DE2DD}"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3CC0E07-E07F-4CCB-911A-DCE6BF08A9CF}"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28B5E59-4CE9-4BF6-BA2B-EA5D1D79E205}"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75CF865-0C29-46C9-A27A-8854D50307FA}"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CBE35F-2390-48D2-8F7B-C256A1B6C72E}"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CBDCA4-1B0C-4B1F-B4D1-F85375E929EF}"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39B129-20E1-4011-988C-6429BC8F4D66}"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0668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66800"/>
            <a:ext cx="6705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E8260D-5155-4B98-A112-7E24DC5BAA1D}" type="slidenum">
              <a:rPr lang="en-US">
                <a:solidFill>
                  <a:srgbClr val="000000"/>
                </a:solidFill>
              </a:rPr>
              <a:pPr/>
              <a:t>‹#›</a:t>
            </a:fld>
            <a:endParaRPr lang="en-US">
              <a:solidFill>
                <a:srgbClr val="000000"/>
              </a:solidFill>
            </a:endParaRPr>
          </a:p>
        </p:txBody>
      </p:sp>
    </p:spTree>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5DC129A-F350-4287-BF0D-DC90382E9020}" type="datetimeFigureOut">
              <a:rPr lang="fa-IR" smtClean="0"/>
              <a:pPr/>
              <a:t>06/07/1438</a:t>
            </a:fld>
            <a:endParaRPr lang="fa-IR"/>
          </a:p>
        </p:txBody>
      </p:sp>
      <p:sp>
        <p:nvSpPr>
          <p:cNvPr id="9" name="Slide Number Placeholder 8"/>
          <p:cNvSpPr>
            <a:spLocks noGrp="1"/>
          </p:cNvSpPr>
          <p:nvPr>
            <p:ph type="sldNum" sz="quarter" idx="11"/>
          </p:nvPr>
        </p:nvSpPr>
        <p:spPr/>
        <p:txBody>
          <a:bodyPr/>
          <a:lstStyle/>
          <a:p>
            <a:fld id="{9D4E53EC-8DDF-4228-9B7C-AC25E3635FFD}"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transition>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5DC129A-F350-4287-BF0D-DC90382E9020}" type="datetimeFigureOut">
              <a:rPr lang="fa-IR" smtClean="0"/>
              <a:pPr/>
              <a:t>06/07/1438</a:t>
            </a:fld>
            <a:endParaRPr lang="fa-I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a-I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D4E53EC-8DDF-4228-9B7C-AC25E3635FFD}" type="slidenum">
              <a:rPr lang="fa-IR" smtClean="0"/>
              <a:pPr/>
              <a:t>‹#›</a:t>
            </a:fld>
            <a:endParaRPr lang="fa-I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B67F8-CA28-457C-AF00-941141539F78}" type="datetimeFigureOut">
              <a:rPr lang="en-US" smtClean="0"/>
              <a:pPr/>
              <a:t>3/5/2017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E6AC6-7479-406C-B5D2-8528DE943C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5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946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946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71CCB78F-953A-43B1-82F3-97B7043F992F}" type="slidenum">
              <a:rPr lang="ar-SA">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d"/>
  </p:transition>
  <p:txStyles>
    <p:titleStyle>
      <a:lvl1pPr algn="l" rtl="1" eaLnBrk="1" fontAlgn="base" hangingPunct="1">
        <a:spcBef>
          <a:spcPct val="0"/>
        </a:spcBef>
        <a:spcAft>
          <a:spcPct val="0"/>
        </a:spcAft>
        <a:defRPr sz="4400">
          <a:solidFill>
            <a:schemeClr val="tx2"/>
          </a:solidFill>
          <a:latin typeface="+mj-lt"/>
          <a:ea typeface="+mj-ea"/>
          <a:cs typeface="+mj-cs"/>
        </a:defRPr>
      </a:lvl1pPr>
      <a:lvl2pPr algn="l" rtl="1" eaLnBrk="1" fontAlgn="base" hangingPunct="1">
        <a:spcBef>
          <a:spcPct val="0"/>
        </a:spcBef>
        <a:spcAft>
          <a:spcPct val="0"/>
        </a:spcAft>
        <a:defRPr sz="4400">
          <a:solidFill>
            <a:schemeClr val="tx2"/>
          </a:solidFill>
          <a:latin typeface="Tahoma" pitchFamily="34" charset="0"/>
          <a:cs typeface="Arial" pitchFamily="34" charset="0"/>
        </a:defRPr>
      </a:lvl2pPr>
      <a:lvl3pPr algn="l" rtl="1" eaLnBrk="1" fontAlgn="base" hangingPunct="1">
        <a:spcBef>
          <a:spcPct val="0"/>
        </a:spcBef>
        <a:spcAft>
          <a:spcPct val="0"/>
        </a:spcAft>
        <a:defRPr sz="4400">
          <a:solidFill>
            <a:schemeClr val="tx2"/>
          </a:solidFill>
          <a:latin typeface="Tahoma" pitchFamily="34" charset="0"/>
          <a:cs typeface="Arial" pitchFamily="34" charset="0"/>
        </a:defRPr>
      </a:lvl3pPr>
      <a:lvl4pPr algn="l" rtl="1" eaLnBrk="1" fontAlgn="base" hangingPunct="1">
        <a:spcBef>
          <a:spcPct val="0"/>
        </a:spcBef>
        <a:spcAft>
          <a:spcPct val="0"/>
        </a:spcAft>
        <a:defRPr sz="4400">
          <a:solidFill>
            <a:schemeClr val="tx2"/>
          </a:solidFill>
          <a:latin typeface="Tahoma" pitchFamily="34" charset="0"/>
          <a:cs typeface="Arial" pitchFamily="34" charset="0"/>
        </a:defRPr>
      </a:lvl4pPr>
      <a:lvl5pPr algn="l" rtl="1" eaLnBrk="1" fontAlgn="base" hangingPunct="1">
        <a:spcBef>
          <a:spcPct val="0"/>
        </a:spcBef>
        <a:spcAft>
          <a:spcPct val="0"/>
        </a:spcAft>
        <a:defRPr sz="44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44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44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44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4400">
          <a:solidFill>
            <a:schemeClr val="tx2"/>
          </a:solidFill>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r" rtl="1"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r" rtl="1"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066800"/>
            <a:ext cx="91440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05000" y="2514600"/>
            <a:ext cx="7239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b="1" i="1">
              <a:solidFill>
                <a:srgbClr val="000000"/>
              </a:solidFill>
              <a:latin typeface="Tahoma" pitchFamily="34"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i="1">
              <a:solidFill>
                <a:srgbClr val="000000"/>
              </a:solidFill>
              <a:latin typeface="Tahoma" pitchFamily="34"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644AC42-4A0D-4F2F-A2F5-2C356C629ECE}" type="slidenum">
              <a:rPr lang="en-US" b="1" i="1">
                <a:solidFill>
                  <a:srgbClr val="000000"/>
                </a:solidFill>
                <a:latin typeface="Tahoma" pitchFamily="34" charset="0"/>
                <a:cs typeface="Arial" charset="0"/>
              </a:rPr>
              <a:pPr fontAlgn="base">
                <a:spcBef>
                  <a:spcPct val="0"/>
                </a:spcBef>
                <a:spcAft>
                  <a:spcPct val="0"/>
                </a:spcAft>
              </a:pPr>
              <a:t>‹#›</a:t>
            </a:fld>
            <a:endParaRPr lang="en-US" b="1" i="1">
              <a:solidFill>
                <a:srgbClr val="000000"/>
              </a:solidFill>
              <a:latin typeface="Tahoma"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d"/>
  </p:transition>
  <p:hf hdr="0" ftr="0" dt="0"/>
  <p:txStyles>
    <p:title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Times New Roman" pitchFamily="18" charset="0"/>
        </a:defRPr>
      </a:lvl2pPr>
      <a:lvl3pPr algn="ctr" rtl="1" eaLnBrk="1" fontAlgn="base" hangingPunct="1">
        <a:spcBef>
          <a:spcPct val="0"/>
        </a:spcBef>
        <a:spcAft>
          <a:spcPct val="0"/>
        </a:spcAft>
        <a:defRPr sz="4400">
          <a:solidFill>
            <a:schemeClr val="bg1"/>
          </a:solidFill>
          <a:latin typeface="Times New Roman" pitchFamily="18" charset="0"/>
        </a:defRPr>
      </a:lvl3pPr>
      <a:lvl4pPr algn="ctr" rtl="1" eaLnBrk="1" fontAlgn="base" hangingPunct="1">
        <a:spcBef>
          <a:spcPct val="0"/>
        </a:spcBef>
        <a:spcAft>
          <a:spcPct val="0"/>
        </a:spcAft>
        <a:defRPr sz="4400">
          <a:solidFill>
            <a:schemeClr val="bg1"/>
          </a:solidFill>
          <a:latin typeface="Times New Roman" pitchFamily="18" charset="0"/>
        </a:defRPr>
      </a:lvl4pPr>
      <a:lvl5pPr algn="ctr" rtl="1" eaLnBrk="1" fontAlgn="base" hangingPunct="1">
        <a:spcBef>
          <a:spcPct val="0"/>
        </a:spcBef>
        <a:spcAft>
          <a:spcPct val="0"/>
        </a:spcAft>
        <a:defRPr sz="4400">
          <a:solidFill>
            <a:schemeClr val="bg1"/>
          </a:solidFill>
          <a:latin typeface="Times New Roman" pitchFamily="18" charset="0"/>
        </a:defRPr>
      </a:lvl5pPr>
      <a:lvl6pPr marL="457200" algn="ctr" rtl="1" eaLnBrk="1" fontAlgn="base" hangingPunct="1">
        <a:spcBef>
          <a:spcPct val="0"/>
        </a:spcBef>
        <a:spcAft>
          <a:spcPct val="0"/>
        </a:spcAft>
        <a:defRPr sz="4400">
          <a:solidFill>
            <a:schemeClr val="bg1"/>
          </a:solidFill>
          <a:latin typeface="Times New Roman" pitchFamily="18" charset="0"/>
        </a:defRPr>
      </a:lvl6pPr>
      <a:lvl7pPr marL="914400" algn="ctr" rtl="1" eaLnBrk="1" fontAlgn="base" hangingPunct="1">
        <a:spcBef>
          <a:spcPct val="0"/>
        </a:spcBef>
        <a:spcAft>
          <a:spcPct val="0"/>
        </a:spcAft>
        <a:defRPr sz="4400">
          <a:solidFill>
            <a:schemeClr val="bg1"/>
          </a:solidFill>
          <a:latin typeface="Times New Roman" pitchFamily="18" charset="0"/>
        </a:defRPr>
      </a:lvl7pPr>
      <a:lvl8pPr marL="1371600" algn="ctr" rtl="1" eaLnBrk="1" fontAlgn="base" hangingPunct="1">
        <a:spcBef>
          <a:spcPct val="0"/>
        </a:spcBef>
        <a:spcAft>
          <a:spcPct val="0"/>
        </a:spcAft>
        <a:defRPr sz="4400">
          <a:solidFill>
            <a:schemeClr val="bg1"/>
          </a:solidFill>
          <a:latin typeface="Times New Roman" pitchFamily="18" charset="0"/>
        </a:defRPr>
      </a:lvl8pPr>
      <a:lvl9pPr marL="1828800" algn="ctr" rtl="1"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r" rtl="1" eaLnBrk="1" fontAlgn="base" hangingPunct="1">
        <a:spcBef>
          <a:spcPct val="20000"/>
        </a:spcBef>
        <a:spcAft>
          <a:spcPct val="0"/>
        </a:spcAft>
        <a:buChar char="•"/>
        <a:defRPr sz="28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400">
          <a:solidFill>
            <a:schemeClr val="bg1"/>
          </a:solidFill>
          <a:latin typeface="+mn-lt"/>
        </a:defRPr>
      </a:lvl2pPr>
      <a:lvl3pPr marL="1143000" indent="-228600" algn="r" rtl="1" eaLnBrk="1" fontAlgn="base" hangingPunct="1">
        <a:spcBef>
          <a:spcPct val="20000"/>
        </a:spcBef>
        <a:spcAft>
          <a:spcPct val="0"/>
        </a:spcAft>
        <a:buChar char="•"/>
        <a:defRPr sz="2000">
          <a:solidFill>
            <a:schemeClr val="bg1"/>
          </a:solidFill>
          <a:latin typeface="+mn-lt"/>
        </a:defRPr>
      </a:lvl3pPr>
      <a:lvl4pPr marL="1600200" indent="-228600" algn="r" rtl="1" eaLnBrk="1" fontAlgn="base" hangingPunct="1">
        <a:spcBef>
          <a:spcPct val="20000"/>
        </a:spcBef>
        <a:spcAft>
          <a:spcPct val="0"/>
        </a:spcAft>
        <a:buChar char="–"/>
        <a:defRPr>
          <a:solidFill>
            <a:schemeClr val="bg1"/>
          </a:solidFill>
          <a:latin typeface="+mn-lt"/>
        </a:defRPr>
      </a:lvl4pPr>
      <a:lvl5pPr marL="2057400" indent="-228600" algn="r" rtl="1" eaLnBrk="1" fontAlgn="base" hangingPunct="1">
        <a:spcBef>
          <a:spcPct val="20000"/>
        </a:spcBef>
        <a:spcAft>
          <a:spcPct val="0"/>
        </a:spcAft>
        <a:buChar char="»"/>
        <a:defRPr>
          <a:solidFill>
            <a:schemeClr val="bg1"/>
          </a:solidFill>
          <a:latin typeface="+mn-lt"/>
        </a:defRPr>
      </a:lvl5pPr>
      <a:lvl6pPr marL="2514600" indent="-228600" algn="r" rtl="1" eaLnBrk="1" fontAlgn="base" hangingPunct="1">
        <a:spcBef>
          <a:spcPct val="20000"/>
        </a:spcBef>
        <a:spcAft>
          <a:spcPct val="0"/>
        </a:spcAft>
        <a:buChar char="»"/>
        <a:defRPr>
          <a:solidFill>
            <a:schemeClr val="bg1"/>
          </a:solidFill>
          <a:latin typeface="+mn-lt"/>
        </a:defRPr>
      </a:lvl6pPr>
      <a:lvl7pPr marL="2971800" indent="-228600" algn="r" rtl="1" eaLnBrk="1" fontAlgn="base" hangingPunct="1">
        <a:spcBef>
          <a:spcPct val="20000"/>
        </a:spcBef>
        <a:spcAft>
          <a:spcPct val="0"/>
        </a:spcAft>
        <a:buChar char="»"/>
        <a:defRPr>
          <a:solidFill>
            <a:schemeClr val="bg1"/>
          </a:solidFill>
          <a:latin typeface="+mn-lt"/>
        </a:defRPr>
      </a:lvl7pPr>
      <a:lvl8pPr marL="3429000" indent="-228600" algn="r" rtl="1" eaLnBrk="1" fontAlgn="base" hangingPunct="1">
        <a:spcBef>
          <a:spcPct val="20000"/>
        </a:spcBef>
        <a:spcAft>
          <a:spcPct val="0"/>
        </a:spcAft>
        <a:buChar char="»"/>
        <a:defRPr>
          <a:solidFill>
            <a:schemeClr val="bg1"/>
          </a:solidFill>
          <a:latin typeface="+mn-lt"/>
        </a:defRPr>
      </a:lvl8pPr>
      <a:lvl9pPr marL="3886200" indent="-228600" algn="r" rtl="1" eaLnBrk="1" fontAlgn="base" hangingPunct="1">
        <a:spcBef>
          <a:spcPct val="20000"/>
        </a:spcBef>
        <a:spcAft>
          <a:spcPct val="0"/>
        </a:spcAft>
        <a:buChar char="»"/>
        <a:defRPr>
          <a:solidFill>
            <a:schemeClr val="bg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5DC129A-F350-4287-BF0D-DC90382E9020}" type="datetimeFigureOut">
              <a:rPr lang="fa-IR" smtClean="0"/>
              <a:pPr/>
              <a:t>06/07/1438</a:t>
            </a:fld>
            <a:endParaRPr lang="fa-I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a-I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D4E53EC-8DDF-4228-9B7C-AC25E3635FFD}" type="slidenum">
              <a:rPr lang="fa-IR" smtClean="0"/>
              <a:pPr/>
              <a:t>‹#›</a:t>
            </a:fld>
            <a:endParaRPr lang="fa-I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dir="d"/>
  </p:transition>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B67F8-CA28-457C-AF00-941141539F78}" type="datetimeFigureOut">
              <a:rPr lang="en-US" smtClean="0"/>
              <a:pPr/>
              <a:t>3/5/2017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E6AC6-7479-406C-B5D2-8528DE943C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dir="d"/>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5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946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fa-IR"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946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946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71CCB78F-953A-43B1-82F3-97B7043F992F}" type="slidenum">
              <a:rPr lang="ar-SA">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wipe dir="d"/>
  </p:transition>
  <p:txStyles>
    <p:titleStyle>
      <a:lvl1pPr algn="l" rtl="1" eaLnBrk="1" fontAlgn="base" hangingPunct="1">
        <a:spcBef>
          <a:spcPct val="0"/>
        </a:spcBef>
        <a:spcAft>
          <a:spcPct val="0"/>
        </a:spcAft>
        <a:defRPr sz="4400">
          <a:solidFill>
            <a:schemeClr val="tx2"/>
          </a:solidFill>
          <a:latin typeface="+mj-lt"/>
          <a:ea typeface="+mj-ea"/>
          <a:cs typeface="+mj-cs"/>
        </a:defRPr>
      </a:lvl1pPr>
      <a:lvl2pPr algn="l" rtl="1" eaLnBrk="1" fontAlgn="base" hangingPunct="1">
        <a:spcBef>
          <a:spcPct val="0"/>
        </a:spcBef>
        <a:spcAft>
          <a:spcPct val="0"/>
        </a:spcAft>
        <a:defRPr sz="4400">
          <a:solidFill>
            <a:schemeClr val="tx2"/>
          </a:solidFill>
          <a:latin typeface="Tahoma" pitchFamily="34" charset="0"/>
          <a:cs typeface="Arial" pitchFamily="34" charset="0"/>
        </a:defRPr>
      </a:lvl2pPr>
      <a:lvl3pPr algn="l" rtl="1" eaLnBrk="1" fontAlgn="base" hangingPunct="1">
        <a:spcBef>
          <a:spcPct val="0"/>
        </a:spcBef>
        <a:spcAft>
          <a:spcPct val="0"/>
        </a:spcAft>
        <a:defRPr sz="4400">
          <a:solidFill>
            <a:schemeClr val="tx2"/>
          </a:solidFill>
          <a:latin typeface="Tahoma" pitchFamily="34" charset="0"/>
          <a:cs typeface="Arial" pitchFamily="34" charset="0"/>
        </a:defRPr>
      </a:lvl3pPr>
      <a:lvl4pPr algn="l" rtl="1" eaLnBrk="1" fontAlgn="base" hangingPunct="1">
        <a:spcBef>
          <a:spcPct val="0"/>
        </a:spcBef>
        <a:spcAft>
          <a:spcPct val="0"/>
        </a:spcAft>
        <a:defRPr sz="4400">
          <a:solidFill>
            <a:schemeClr val="tx2"/>
          </a:solidFill>
          <a:latin typeface="Tahoma" pitchFamily="34" charset="0"/>
          <a:cs typeface="Arial" pitchFamily="34" charset="0"/>
        </a:defRPr>
      </a:lvl4pPr>
      <a:lvl5pPr algn="l" rtl="1" eaLnBrk="1" fontAlgn="base" hangingPunct="1">
        <a:spcBef>
          <a:spcPct val="0"/>
        </a:spcBef>
        <a:spcAft>
          <a:spcPct val="0"/>
        </a:spcAft>
        <a:defRPr sz="44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44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44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44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4400">
          <a:solidFill>
            <a:schemeClr val="tx2"/>
          </a:solidFill>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r" rtl="1"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r" rtl="1"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066800"/>
            <a:ext cx="91440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05000" y="2514600"/>
            <a:ext cx="7239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b="1" i="1">
              <a:solidFill>
                <a:srgbClr val="000000"/>
              </a:solidFill>
              <a:latin typeface="Tahoma" pitchFamily="34"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b="1" i="1">
              <a:solidFill>
                <a:srgbClr val="000000"/>
              </a:solidFill>
              <a:latin typeface="Tahoma" pitchFamily="34"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644AC42-4A0D-4F2F-A2F5-2C356C629ECE}" type="slidenum">
              <a:rPr lang="en-US" b="1" i="1">
                <a:solidFill>
                  <a:srgbClr val="000000"/>
                </a:solidFill>
                <a:latin typeface="Tahoma" pitchFamily="34" charset="0"/>
                <a:cs typeface="Arial" charset="0"/>
              </a:rPr>
              <a:pPr fontAlgn="base">
                <a:spcBef>
                  <a:spcPct val="0"/>
                </a:spcBef>
                <a:spcAft>
                  <a:spcPct val="0"/>
                </a:spcAft>
              </a:pPr>
              <a:t>‹#›</a:t>
            </a:fld>
            <a:endParaRPr lang="en-US" b="1" i="1">
              <a:solidFill>
                <a:srgbClr val="000000"/>
              </a:solidFill>
              <a:latin typeface="Tahoma"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d"/>
  </p:transition>
  <p:hf hdr="0" ftr="0" dt="0"/>
  <p:txStyles>
    <p:title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Times New Roman" pitchFamily="18" charset="0"/>
        </a:defRPr>
      </a:lvl2pPr>
      <a:lvl3pPr algn="ctr" rtl="1" eaLnBrk="1" fontAlgn="base" hangingPunct="1">
        <a:spcBef>
          <a:spcPct val="0"/>
        </a:spcBef>
        <a:spcAft>
          <a:spcPct val="0"/>
        </a:spcAft>
        <a:defRPr sz="4400">
          <a:solidFill>
            <a:schemeClr val="bg1"/>
          </a:solidFill>
          <a:latin typeface="Times New Roman" pitchFamily="18" charset="0"/>
        </a:defRPr>
      </a:lvl3pPr>
      <a:lvl4pPr algn="ctr" rtl="1" eaLnBrk="1" fontAlgn="base" hangingPunct="1">
        <a:spcBef>
          <a:spcPct val="0"/>
        </a:spcBef>
        <a:spcAft>
          <a:spcPct val="0"/>
        </a:spcAft>
        <a:defRPr sz="4400">
          <a:solidFill>
            <a:schemeClr val="bg1"/>
          </a:solidFill>
          <a:latin typeface="Times New Roman" pitchFamily="18" charset="0"/>
        </a:defRPr>
      </a:lvl4pPr>
      <a:lvl5pPr algn="ctr" rtl="1" eaLnBrk="1" fontAlgn="base" hangingPunct="1">
        <a:spcBef>
          <a:spcPct val="0"/>
        </a:spcBef>
        <a:spcAft>
          <a:spcPct val="0"/>
        </a:spcAft>
        <a:defRPr sz="4400">
          <a:solidFill>
            <a:schemeClr val="bg1"/>
          </a:solidFill>
          <a:latin typeface="Times New Roman" pitchFamily="18" charset="0"/>
        </a:defRPr>
      </a:lvl5pPr>
      <a:lvl6pPr marL="457200" algn="ctr" rtl="1" eaLnBrk="1" fontAlgn="base" hangingPunct="1">
        <a:spcBef>
          <a:spcPct val="0"/>
        </a:spcBef>
        <a:spcAft>
          <a:spcPct val="0"/>
        </a:spcAft>
        <a:defRPr sz="4400">
          <a:solidFill>
            <a:schemeClr val="bg1"/>
          </a:solidFill>
          <a:latin typeface="Times New Roman" pitchFamily="18" charset="0"/>
        </a:defRPr>
      </a:lvl6pPr>
      <a:lvl7pPr marL="914400" algn="ctr" rtl="1" eaLnBrk="1" fontAlgn="base" hangingPunct="1">
        <a:spcBef>
          <a:spcPct val="0"/>
        </a:spcBef>
        <a:spcAft>
          <a:spcPct val="0"/>
        </a:spcAft>
        <a:defRPr sz="4400">
          <a:solidFill>
            <a:schemeClr val="bg1"/>
          </a:solidFill>
          <a:latin typeface="Times New Roman" pitchFamily="18" charset="0"/>
        </a:defRPr>
      </a:lvl7pPr>
      <a:lvl8pPr marL="1371600" algn="ctr" rtl="1" eaLnBrk="1" fontAlgn="base" hangingPunct="1">
        <a:spcBef>
          <a:spcPct val="0"/>
        </a:spcBef>
        <a:spcAft>
          <a:spcPct val="0"/>
        </a:spcAft>
        <a:defRPr sz="4400">
          <a:solidFill>
            <a:schemeClr val="bg1"/>
          </a:solidFill>
          <a:latin typeface="Times New Roman" pitchFamily="18" charset="0"/>
        </a:defRPr>
      </a:lvl8pPr>
      <a:lvl9pPr marL="1828800" algn="ctr" rtl="1"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r" rtl="1" eaLnBrk="1" fontAlgn="base" hangingPunct="1">
        <a:spcBef>
          <a:spcPct val="20000"/>
        </a:spcBef>
        <a:spcAft>
          <a:spcPct val="0"/>
        </a:spcAft>
        <a:buChar char="•"/>
        <a:defRPr sz="28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400">
          <a:solidFill>
            <a:schemeClr val="bg1"/>
          </a:solidFill>
          <a:latin typeface="+mn-lt"/>
        </a:defRPr>
      </a:lvl2pPr>
      <a:lvl3pPr marL="1143000" indent="-228600" algn="r" rtl="1" eaLnBrk="1" fontAlgn="base" hangingPunct="1">
        <a:spcBef>
          <a:spcPct val="20000"/>
        </a:spcBef>
        <a:spcAft>
          <a:spcPct val="0"/>
        </a:spcAft>
        <a:buChar char="•"/>
        <a:defRPr sz="2000">
          <a:solidFill>
            <a:schemeClr val="bg1"/>
          </a:solidFill>
          <a:latin typeface="+mn-lt"/>
        </a:defRPr>
      </a:lvl3pPr>
      <a:lvl4pPr marL="1600200" indent="-228600" algn="r" rtl="1" eaLnBrk="1" fontAlgn="base" hangingPunct="1">
        <a:spcBef>
          <a:spcPct val="20000"/>
        </a:spcBef>
        <a:spcAft>
          <a:spcPct val="0"/>
        </a:spcAft>
        <a:buChar char="–"/>
        <a:defRPr>
          <a:solidFill>
            <a:schemeClr val="bg1"/>
          </a:solidFill>
          <a:latin typeface="+mn-lt"/>
        </a:defRPr>
      </a:lvl4pPr>
      <a:lvl5pPr marL="2057400" indent="-228600" algn="r" rtl="1" eaLnBrk="1" fontAlgn="base" hangingPunct="1">
        <a:spcBef>
          <a:spcPct val="20000"/>
        </a:spcBef>
        <a:spcAft>
          <a:spcPct val="0"/>
        </a:spcAft>
        <a:buChar char="»"/>
        <a:defRPr>
          <a:solidFill>
            <a:schemeClr val="bg1"/>
          </a:solidFill>
          <a:latin typeface="+mn-lt"/>
        </a:defRPr>
      </a:lvl5pPr>
      <a:lvl6pPr marL="2514600" indent="-228600" algn="r" rtl="1" eaLnBrk="1" fontAlgn="base" hangingPunct="1">
        <a:spcBef>
          <a:spcPct val="20000"/>
        </a:spcBef>
        <a:spcAft>
          <a:spcPct val="0"/>
        </a:spcAft>
        <a:buChar char="»"/>
        <a:defRPr>
          <a:solidFill>
            <a:schemeClr val="bg1"/>
          </a:solidFill>
          <a:latin typeface="+mn-lt"/>
        </a:defRPr>
      </a:lvl6pPr>
      <a:lvl7pPr marL="2971800" indent="-228600" algn="r" rtl="1" eaLnBrk="1" fontAlgn="base" hangingPunct="1">
        <a:spcBef>
          <a:spcPct val="20000"/>
        </a:spcBef>
        <a:spcAft>
          <a:spcPct val="0"/>
        </a:spcAft>
        <a:buChar char="»"/>
        <a:defRPr>
          <a:solidFill>
            <a:schemeClr val="bg1"/>
          </a:solidFill>
          <a:latin typeface="+mn-lt"/>
        </a:defRPr>
      </a:lvl7pPr>
      <a:lvl8pPr marL="3429000" indent="-228600" algn="r" rtl="1" eaLnBrk="1" fontAlgn="base" hangingPunct="1">
        <a:spcBef>
          <a:spcPct val="20000"/>
        </a:spcBef>
        <a:spcAft>
          <a:spcPct val="0"/>
        </a:spcAft>
        <a:buChar char="»"/>
        <a:defRPr>
          <a:solidFill>
            <a:schemeClr val="bg1"/>
          </a:solidFill>
          <a:latin typeface="+mn-lt"/>
        </a:defRPr>
      </a:lvl8pPr>
      <a:lvl9pPr marL="3886200" indent="-228600" algn="r" rtl="1" eaLnBrk="1" fontAlgn="base" hangingPunct="1">
        <a:spcBef>
          <a:spcPct val="20000"/>
        </a:spcBef>
        <a:spcAft>
          <a:spcPct val="0"/>
        </a:spcAft>
        <a:buChar char="»"/>
        <a:defRPr>
          <a:solidFill>
            <a:schemeClr val="bg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hyperlink" Target="&#1576;&#1606;&#1583;&#1607;&#1575;&#1740;%20&#1587;&#1740;&#1575;&#1587;&#1578;.docx" TargetMode="Externa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1 copy.png"/>
          <p:cNvPicPr>
            <a:picLocks noGrp="1" noChangeAspect="1"/>
          </p:cNvPicPr>
          <p:nvPr>
            <p:ph idx="1"/>
          </p:nvPr>
        </p:nvPicPr>
        <p:blipFill>
          <a:blip r:embed="rId2" cstate="print"/>
          <a:stretch>
            <a:fillRect/>
          </a:stretch>
        </p:blipFill>
        <p:spPr>
          <a:xfrm>
            <a:off x="1629935" y="1"/>
            <a:ext cx="5585272" cy="5643578"/>
          </a:xfrm>
          <a:prstGeom prst="roundRect">
            <a:avLst>
              <a:gd name="adj" fmla="val 16667"/>
            </a:avLst>
          </a:prstGeom>
          <a:effectLst>
            <a:glow rad="63500">
              <a:schemeClr val="accent5">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A8966E-6893-469F-AD6E-71108373ABD1}" type="slidenum">
              <a:rPr lang="en-US" altLang="fa-IR">
                <a:solidFill>
                  <a:srgbClr val="898C9F"/>
                </a:solidFill>
                <a:latin typeface="Calibri" panose="020F0502020204030204" pitchFamily="34" charset="0"/>
                <a:cs typeface="B Nazanin" panose="00000400000000000000" pitchFamily="2" charset="-78"/>
              </a:rPr>
              <a:pPr eaLnBrk="1" hangingPunct="1"/>
              <a:t>1</a:t>
            </a:fld>
            <a:endParaRPr lang="en-US" altLang="fa-IR">
              <a:solidFill>
                <a:srgbClr val="898C9F"/>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61211860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5580112" y="4571984"/>
            <a:ext cx="3429024" cy="2286016"/>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cs typeface="B Nazanin" pitchFamily="2" charset="-78"/>
              </a:rPr>
              <a:t>ایران من جمله کشورهایی است که توسط امریکا تحریم همه جانبه شده است </a:t>
            </a:r>
            <a:endParaRPr lang="fa-IR" sz="2400" b="1" dirty="0">
              <a:cs typeface="B Nazanin" pitchFamily="2" charset="-78"/>
            </a:endParaRPr>
          </a:p>
        </p:txBody>
      </p:sp>
    </p:spTree>
    <p:extLst>
      <p:ext uri="{BB962C8B-B14F-4D97-AF65-F5344CB8AC3E}">
        <p14:creationId xmlns:p14="http://schemas.microsoft.com/office/powerpoint/2010/main" val="4623606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0" presetClass="emph" presetSubtype="0" fill="hold" grpId="2" nodeType="afterEffect">
                                  <p:stCondLst>
                                    <p:cond delay="0"/>
                                  </p:stCondLst>
                                  <p:iterate type="lt">
                                    <p:tmPct val="0"/>
                                  </p:iterate>
                                  <p:childTnLst>
                                    <p:animClr clrSpc="hsl" dir="cw">
                                      <p:cBhvr override="childStyle">
                                        <p:cTn id="12" dur="1000" fill="hold"/>
                                        <p:tgtEl>
                                          <p:spTgt spid="2"/>
                                        </p:tgtEl>
                                        <p:attrNameLst>
                                          <p:attrName>style.color</p:attrName>
                                        </p:attrNameLst>
                                      </p:cBhvr>
                                      <p:by>
                                        <p:hsl h="0" s="12549" l="25098"/>
                                      </p:by>
                                    </p:animClr>
                                    <p:animClr clrSpc="hsl" dir="cw">
                                      <p:cBhvr>
                                        <p:cTn id="13" dur="1000" fill="hold"/>
                                        <p:tgtEl>
                                          <p:spTgt spid="2"/>
                                        </p:tgtEl>
                                        <p:attrNameLst>
                                          <p:attrName>fillcolor</p:attrName>
                                        </p:attrNameLst>
                                      </p:cBhvr>
                                      <p:by>
                                        <p:hsl h="0" s="12549" l="25098"/>
                                      </p:by>
                                    </p:animClr>
                                    <p:animClr clrSpc="hsl" dir="cw">
                                      <p:cBhvr>
                                        <p:cTn id="14" dur="1000" fill="hold"/>
                                        <p:tgtEl>
                                          <p:spTgt spid="2"/>
                                        </p:tgtEl>
                                        <p:attrNameLst>
                                          <p:attrName>stroke.color</p:attrName>
                                        </p:attrNameLst>
                                      </p:cBhvr>
                                      <p:by>
                                        <p:hsl h="0" s="12549" l="25098"/>
                                      </p:by>
                                    </p:animClr>
                                    <p:set>
                                      <p:cBhvr>
                                        <p:cTn id="15" dur="1000" fill="hold"/>
                                        <p:tgtEl>
                                          <p:spTgt spid="2"/>
                                        </p:tgtEl>
                                        <p:attrNameLst>
                                          <p:attrName>fill.type</p:attrName>
                                        </p:attrNameLst>
                                      </p:cBhvr>
                                      <p:to>
                                        <p:strVal val="solid"/>
                                      </p:to>
                                    </p:set>
                                  </p:childTnLst>
                                </p:cTn>
                              </p:par>
                            </p:childTnLst>
                          </p:cTn>
                        </p:par>
                        <p:par>
                          <p:cTn id="16" fill="hold">
                            <p:stCondLst>
                              <p:cond delay="1500"/>
                            </p:stCondLst>
                            <p:childTnLst>
                              <p:par>
                                <p:cTn id="17" presetID="63" presetClass="path" presetSubtype="0" accel="50000" decel="50000" fill="hold" grpId="1" nodeType="afterEffect">
                                  <p:stCondLst>
                                    <p:cond delay="0"/>
                                  </p:stCondLst>
                                  <p:iterate type="lt">
                                    <p:tmPct val="0"/>
                                  </p:iterate>
                                  <p:childTnLst>
                                    <p:animMotion origin="layout" path="M -1.66667E-6 4.10405E-6 L 0.45677 0.15722 " pathEditMode="fixed" rAng="0" ptsTypes="AA">
                                      <p:cBhvr>
                                        <p:cTn id="18" dur="5000" fill="hold"/>
                                        <p:tgtEl>
                                          <p:spTgt spid="2"/>
                                        </p:tgtEl>
                                        <p:attrNameLst>
                                          <p:attrName>ppt_x</p:attrName>
                                          <p:attrName>ppt_y</p:attrName>
                                        </p:attrNameLst>
                                      </p:cBhvr>
                                      <p:rCtr x="22800" y="7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چرا اقتصاد مقاومتی در پساتحریم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4" name="Rectangle 3"/>
          <p:cNvSpPr/>
          <p:nvPr/>
        </p:nvSpPr>
        <p:spPr>
          <a:xfrm>
            <a:off x="457200" y="1676400"/>
            <a:ext cx="8153400" cy="1754326"/>
          </a:xfrm>
          <a:prstGeom prst="rect">
            <a:avLst/>
          </a:prstGeom>
        </p:spPr>
        <p:txBody>
          <a:bodyPr wrap="square">
            <a:spAutoFit/>
          </a:bodyPr>
          <a:lstStyle/>
          <a:p>
            <a:pPr algn="just" rtl="1">
              <a:lnSpc>
                <a:spcPct val="150000"/>
              </a:lnSpc>
            </a:pPr>
            <a:r>
              <a:rPr lang="fa-IR" sz="2400" b="1" dirty="0" smtClean="0">
                <a:solidFill>
                  <a:srgbClr val="C00000"/>
                </a:solidFill>
                <a:cs typeface="B Homa" pitchFamily="2" charset="-78"/>
              </a:rPr>
              <a:t>ظریف</a:t>
            </a:r>
            <a:r>
              <a:rPr lang="fa-IR" sz="2400" dirty="0" smtClean="0">
                <a:cs typeface="B Homa" pitchFamily="2" charset="-78"/>
              </a:rPr>
              <a:t> </a:t>
            </a:r>
            <a:r>
              <a:rPr lang="ar-SA" sz="2400" dirty="0" smtClean="0">
                <a:cs typeface="B Homa" pitchFamily="2" charset="-78"/>
              </a:rPr>
              <a:t>: باید فضای اقتصاد را به بهترین شکل پس از برجام هدایت کنیم تا اقتصاد دنیا با ما گره بخورد و دیگران نتوانند بر ما تحریم وارد کنند</a:t>
            </a:r>
            <a:r>
              <a:rPr lang="en-US" sz="2400" dirty="0" smtClean="0">
                <a:cs typeface="B Homa" pitchFamily="2" charset="-78"/>
              </a:rPr>
              <a:t>. </a:t>
            </a:r>
            <a:r>
              <a:rPr lang="ar-SA" sz="2400" dirty="0" smtClean="0">
                <a:cs typeface="B Homa" pitchFamily="2" charset="-78"/>
              </a:rPr>
              <a:t>این کار با سیاست‌های اقتصاد مقاومتی امکان‌پذیر است </a:t>
            </a:r>
            <a:endParaRPr lang="en-US" sz="2400" dirty="0">
              <a:cs typeface="B Homa" pitchFamily="2" charset="-78"/>
            </a:endParaRPr>
          </a:p>
        </p:txBody>
      </p:sp>
      <p:sp>
        <p:nvSpPr>
          <p:cNvPr id="5" name="Rectangle 4"/>
          <p:cNvSpPr/>
          <p:nvPr/>
        </p:nvSpPr>
        <p:spPr>
          <a:xfrm>
            <a:off x="457200" y="3581400"/>
            <a:ext cx="8229600" cy="1292662"/>
          </a:xfrm>
          <a:prstGeom prst="rect">
            <a:avLst/>
          </a:prstGeom>
        </p:spPr>
        <p:txBody>
          <a:bodyPr wrap="square">
            <a:spAutoFit/>
          </a:bodyPr>
          <a:lstStyle/>
          <a:p>
            <a:pPr algn="r" rtl="1">
              <a:lnSpc>
                <a:spcPct val="150000"/>
              </a:lnSpc>
            </a:pPr>
            <a:r>
              <a:rPr lang="ar-SA" sz="2400" dirty="0" smtClean="0">
                <a:cs typeface="B Homa" pitchFamily="2" charset="-78"/>
              </a:rPr>
              <a:t>با نگاهی به شاخصه‌های این نوع اقتصاد مشخص می‌شود که برپایی آن لازمه </a:t>
            </a:r>
            <a:r>
              <a:rPr lang="ar-SA" sz="2800" dirty="0" smtClean="0">
                <a:solidFill>
                  <a:schemeClr val="accent1"/>
                </a:solidFill>
                <a:cs typeface="B Homa" pitchFamily="2" charset="-78"/>
              </a:rPr>
              <a:t>استفاده از فرصت‌های طلایی و سرنوشت‌ساز دوره پساتحریمی است</a:t>
            </a:r>
            <a:endParaRPr lang="en-US" sz="2800" dirty="0">
              <a:solidFill>
                <a:schemeClr val="accent1"/>
              </a:solidFill>
              <a:cs typeface="B Homa" pitchFamily="2" charset="-78"/>
            </a:endParaRPr>
          </a:p>
        </p:txBody>
      </p:sp>
      <p:sp>
        <p:nvSpPr>
          <p:cNvPr id="6" name="Rectangle 5"/>
          <p:cNvSpPr/>
          <p:nvPr/>
        </p:nvSpPr>
        <p:spPr>
          <a:xfrm>
            <a:off x="304800" y="4953000"/>
            <a:ext cx="8382000" cy="1708160"/>
          </a:xfrm>
          <a:prstGeom prst="rect">
            <a:avLst/>
          </a:prstGeom>
        </p:spPr>
        <p:txBody>
          <a:bodyPr wrap="square">
            <a:spAutoFit/>
          </a:bodyPr>
          <a:lstStyle/>
          <a:p>
            <a:pPr algn="just" rtl="1">
              <a:lnSpc>
                <a:spcPct val="150000"/>
              </a:lnSpc>
            </a:pPr>
            <a:r>
              <a:rPr lang="ar-SA" sz="2400" dirty="0" smtClean="0">
                <a:cs typeface="B Homa" pitchFamily="2" charset="-78"/>
              </a:rPr>
              <a:t>اقتصاد مقاومتی، یک راهبرد بلندمدت و دائمی است که باعث می‌شود اقتصاد، بستر مناسبی برای جذب و بهره‌برداری از سرمایه‌ها و زمینه‌های ایجاد شده در دوره پساتحریم پیدا نماید</a:t>
            </a:r>
            <a:endParaRPr lang="en-US" sz="2400" dirty="0" smtClean="0">
              <a:cs typeface="B Homa" pitchFamily="2" charset="-78"/>
            </a:endParaRPr>
          </a:p>
        </p:txBody>
      </p:sp>
    </p:spTree>
    <p:extLst>
      <p:ext uri="{BB962C8B-B14F-4D97-AF65-F5344CB8AC3E}">
        <p14:creationId xmlns:p14="http://schemas.microsoft.com/office/powerpoint/2010/main" val="3462030484"/>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2"/>
          <p:cNvSpPr txBox="1">
            <a:spLocks/>
          </p:cNvSpPr>
          <p:nvPr/>
        </p:nvSpPr>
        <p:spPr>
          <a:xfrm>
            <a:off x="3581400" y="381000"/>
            <a:ext cx="4876800" cy="1143008"/>
          </a:xfrm>
          <a:prstGeom prst="rect">
            <a:avLst/>
          </a:prstGeom>
          <a:noFill/>
        </p:spPr>
        <p:txBody>
          <a:bodyPr lIns="0" tIns="47883" rIns="19153" bIns="47883">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R="47883" algn="ctr" rtl="1" eaLnBrk="1" fontAlgn="auto" hangingPunct="1">
              <a:spcBef>
                <a:spcPct val="20000"/>
              </a:spcBef>
              <a:spcAft>
                <a:spcPts val="0"/>
              </a:spcAft>
              <a:buClr>
                <a:srgbClr val="A7D871"/>
              </a:buClr>
              <a:buSzPct val="95000"/>
              <a:buFont typeface="Wingdings 2"/>
              <a:buNone/>
              <a:defRPr/>
            </a:pPr>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a:cs typeface="B Titr" pitchFamily="2" charset="-78"/>
              </a:rPr>
              <a:t>الزامات </a:t>
            </a: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a:cs typeface="B Titr" pitchFamily="2" charset="-78"/>
              </a:rPr>
              <a:t>اقتصاد </a:t>
            </a:r>
            <a:r>
              <a:rPr lang="fa-I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a:cs typeface="B Titr" pitchFamily="2" charset="-78"/>
              </a:rPr>
              <a:t>مقاومتی</a:t>
            </a:r>
          </a:p>
        </p:txBody>
      </p:sp>
      <p:graphicFrame>
        <p:nvGraphicFramePr>
          <p:cNvPr id="16" name="Diagram 15"/>
          <p:cNvGraphicFramePr/>
          <p:nvPr/>
        </p:nvGraphicFramePr>
        <p:xfrm>
          <a:off x="1905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8449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1828800" y="533400"/>
            <a:ext cx="7000924" cy="642942"/>
          </a:xfrm>
          <a:prstGeom prst="rect">
            <a:avLst/>
          </a:prstGeom>
          <a:noFill/>
        </p:spPr>
        <p:txBody>
          <a:bodyPr lIns="0" tIns="47883" rIns="19153" bIns="47883">
            <a:scene3d>
              <a:camera prst="orthographicFront"/>
              <a:lightRig rig="glow" dir="tl">
                <a:rot lat="0" lon="0" rev="5400000"/>
              </a:lightRig>
            </a:scene3d>
            <a:sp3d contourW="12700">
              <a:bevelT w="25400" h="25400"/>
              <a:contourClr>
                <a:schemeClr val="accent6">
                  <a:shade val="73000"/>
                </a:schemeClr>
              </a:contourClr>
            </a:sp3d>
          </a:bodyPr>
          <a:lstStyle/>
          <a:p>
            <a:pPr marR="47883" algn="ctr" rtl="1" eaLnBrk="1" fontAlgn="auto" hangingPunct="1">
              <a:spcBef>
                <a:spcPct val="20000"/>
              </a:spcBef>
              <a:spcAft>
                <a:spcPts val="0"/>
              </a:spcAft>
              <a:buClr>
                <a:srgbClr val="A7D871"/>
              </a:buClr>
              <a:buSzPct val="95000"/>
              <a:defRPr/>
            </a:pPr>
            <a:r>
              <a:rPr lang="fa-IR" sz="3200" b="1" dirty="0">
                <a:ln w="11430"/>
                <a:solidFill>
                  <a:prstClr val="black"/>
                </a:solidFill>
                <a:effectLst>
                  <a:outerShdw blurRad="80000" dist="40000" dir="5040000" algn="tl">
                    <a:srgbClr val="000000">
                      <a:alpha val="30000"/>
                    </a:srgbClr>
                  </a:outerShdw>
                </a:effectLst>
                <a:latin typeface="Constantia"/>
                <a:cs typeface="B Jadid" pitchFamily="2" charset="-78"/>
              </a:rPr>
              <a:t>مهمترین مؤلفه های اجرای اقتصاد مقاومتی</a:t>
            </a:r>
          </a:p>
        </p:txBody>
      </p:sp>
      <p:sp>
        <p:nvSpPr>
          <p:cNvPr id="14" name="Subtitle 2"/>
          <p:cNvSpPr txBox="1">
            <a:spLocks/>
          </p:cNvSpPr>
          <p:nvPr/>
        </p:nvSpPr>
        <p:spPr bwMode="auto">
          <a:xfrm>
            <a:off x="228600" y="1447800"/>
            <a:ext cx="8501063"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ترویج فرهنگ کار و تولید و استفاده از نیروی کار و سرمایه داخلی</a:t>
            </a:r>
          </a:p>
        </p:txBody>
      </p:sp>
      <p:sp>
        <p:nvSpPr>
          <p:cNvPr id="28" name="Subtitle 2"/>
          <p:cNvSpPr txBox="1">
            <a:spLocks/>
          </p:cNvSpPr>
          <p:nvPr/>
        </p:nvSpPr>
        <p:spPr bwMode="auto">
          <a:xfrm>
            <a:off x="1185862" y="2133600"/>
            <a:ext cx="7500938"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توجه خاص به تولید کالاهای اساسی و محصولات زیربنایی</a:t>
            </a:r>
          </a:p>
        </p:txBody>
      </p:sp>
      <p:sp>
        <p:nvSpPr>
          <p:cNvPr id="29" name="Subtitle 2"/>
          <p:cNvSpPr txBox="1">
            <a:spLocks/>
          </p:cNvSpPr>
          <p:nvPr/>
        </p:nvSpPr>
        <p:spPr bwMode="auto">
          <a:xfrm>
            <a:off x="2471737" y="2743200"/>
            <a:ext cx="6215063"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ترویج مارکهای داخلی به جای مارکهای خارجی</a:t>
            </a:r>
          </a:p>
        </p:txBody>
      </p:sp>
      <p:sp>
        <p:nvSpPr>
          <p:cNvPr id="30" name="Subtitle 2"/>
          <p:cNvSpPr txBox="1">
            <a:spLocks/>
          </p:cNvSpPr>
          <p:nvPr/>
        </p:nvSpPr>
        <p:spPr bwMode="auto">
          <a:xfrm>
            <a:off x="4114800" y="3429000"/>
            <a:ext cx="4572000"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توجه و حمایت از تولیدات داخلی</a:t>
            </a:r>
          </a:p>
        </p:txBody>
      </p:sp>
      <p:sp>
        <p:nvSpPr>
          <p:cNvPr id="31" name="Subtitle 2"/>
          <p:cNvSpPr txBox="1">
            <a:spLocks/>
          </p:cNvSpPr>
          <p:nvPr/>
        </p:nvSpPr>
        <p:spPr bwMode="auto">
          <a:xfrm>
            <a:off x="4800600" y="4114800"/>
            <a:ext cx="3857625"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اتکا بر اقتصاد دانایی محور</a:t>
            </a:r>
          </a:p>
        </p:txBody>
      </p:sp>
      <p:sp>
        <p:nvSpPr>
          <p:cNvPr id="32" name="Subtitle 2"/>
          <p:cNvSpPr txBox="1">
            <a:spLocks/>
          </p:cNvSpPr>
          <p:nvPr/>
        </p:nvSpPr>
        <p:spPr bwMode="auto">
          <a:xfrm>
            <a:off x="5105400" y="4800600"/>
            <a:ext cx="3571875" cy="571500"/>
          </a:xfrm>
          <a:prstGeom prst="rect">
            <a:avLst/>
          </a:prstGeom>
          <a:noFill/>
          <a:ln w="9525">
            <a:noFill/>
            <a:miter lim="800000"/>
            <a:headEnd/>
            <a:tailEnd/>
          </a:ln>
        </p:spPr>
        <p:txBody>
          <a:bodyPr/>
          <a:lstStyle/>
          <a:p>
            <a:pPr algn="r" rtl="1" eaLnBrk="1" hangingPunct="1"/>
            <a:r>
              <a:rPr lang="fa-IR" sz="2800" b="1" dirty="0">
                <a:solidFill>
                  <a:srgbClr val="000000"/>
                </a:solidFill>
                <a:latin typeface="Constantia" pitchFamily="18" charset="0"/>
                <a:ea typeface="Majalla UI"/>
                <a:cs typeface="2  Nazanin" pitchFamily="2" charset="-78"/>
                <a:sym typeface="Wingdings 2" pitchFamily="18" charset="2"/>
              </a:rPr>
              <a:t></a:t>
            </a:r>
            <a:r>
              <a:rPr lang="fa-IR" sz="2800" b="1" dirty="0">
                <a:solidFill>
                  <a:srgbClr val="000000"/>
                </a:solidFill>
                <a:latin typeface="Constantia" pitchFamily="18" charset="0"/>
                <a:ea typeface="Majalla UI"/>
                <a:cs typeface="2  Nazanin" pitchFamily="2" charset="-78"/>
              </a:rPr>
              <a:t> مبارزه با مفاسد اقتصادی</a:t>
            </a:r>
          </a:p>
        </p:txBody>
      </p:sp>
    </p:spTree>
    <p:extLst>
      <p:ext uri="{BB962C8B-B14F-4D97-AF65-F5344CB8AC3E}">
        <p14:creationId xmlns:p14="http://schemas.microsoft.com/office/powerpoint/2010/main" val="19953931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2000" fill="hold"/>
                                        <p:tgtEl>
                                          <p:spTgt spid="14"/>
                                        </p:tgtEl>
                                        <p:attrNameLst>
                                          <p:attrName>ppt_x</p:attrName>
                                        </p:attrNameLst>
                                      </p:cBhvr>
                                      <p:tavLst>
                                        <p:tav tm="0">
                                          <p:val>
                                            <p:strVal val="#ppt_x-.2"/>
                                          </p:val>
                                        </p:tav>
                                        <p:tav tm="100000">
                                          <p:val>
                                            <p:strVal val="#ppt_x"/>
                                          </p:val>
                                        </p:tav>
                                      </p:tavLst>
                                    </p:anim>
                                    <p:anim calcmode="lin" valueType="num">
                                      <p:cBhvr>
                                        <p:cTn id="16"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7" dur="20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000" fill="hold"/>
                                        <p:tgtEl>
                                          <p:spTgt spid="28"/>
                                        </p:tgtEl>
                                        <p:attrNameLst>
                                          <p:attrName>ppt_x</p:attrName>
                                        </p:attrNameLst>
                                      </p:cBhvr>
                                      <p:tavLst>
                                        <p:tav tm="0">
                                          <p:val>
                                            <p:strVal val="#ppt_x-.2"/>
                                          </p:val>
                                        </p:tav>
                                        <p:tav tm="100000">
                                          <p:val>
                                            <p:strVal val="#ppt_x"/>
                                          </p:val>
                                        </p:tav>
                                      </p:tavLst>
                                    </p:anim>
                                    <p:anim calcmode="lin" valueType="num">
                                      <p:cBhvr>
                                        <p:cTn id="23" dur="2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4" dur="2000"/>
                                        <p:tgtEl>
                                          <p:spTgt spid="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2000" fill="hold"/>
                                        <p:tgtEl>
                                          <p:spTgt spid="29"/>
                                        </p:tgtEl>
                                        <p:attrNameLst>
                                          <p:attrName>ppt_x</p:attrName>
                                        </p:attrNameLst>
                                      </p:cBhvr>
                                      <p:tavLst>
                                        <p:tav tm="0">
                                          <p:val>
                                            <p:strVal val="#ppt_x-.2"/>
                                          </p:val>
                                        </p:tav>
                                        <p:tav tm="100000">
                                          <p:val>
                                            <p:strVal val="#ppt_x"/>
                                          </p:val>
                                        </p:tav>
                                      </p:tavLst>
                                    </p:anim>
                                    <p:anim calcmode="lin" valueType="num">
                                      <p:cBhvr>
                                        <p:cTn id="30" dur="2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31" dur="2000"/>
                                        <p:tgtEl>
                                          <p:spTgt spid="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2000" fill="hold"/>
                                        <p:tgtEl>
                                          <p:spTgt spid="30"/>
                                        </p:tgtEl>
                                        <p:attrNameLst>
                                          <p:attrName>ppt_x</p:attrName>
                                        </p:attrNameLst>
                                      </p:cBhvr>
                                      <p:tavLst>
                                        <p:tav tm="0">
                                          <p:val>
                                            <p:strVal val="#ppt_x-.2"/>
                                          </p:val>
                                        </p:tav>
                                        <p:tav tm="100000">
                                          <p:val>
                                            <p:strVal val="#ppt_x"/>
                                          </p:val>
                                        </p:tav>
                                      </p:tavLst>
                                    </p:anim>
                                    <p:anim calcmode="lin" valueType="num">
                                      <p:cBhvr>
                                        <p:cTn id="37" dur="2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38" dur="2000"/>
                                        <p:tgtEl>
                                          <p:spTgt spid="3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000" fill="hold"/>
                                        <p:tgtEl>
                                          <p:spTgt spid="31"/>
                                        </p:tgtEl>
                                        <p:attrNameLst>
                                          <p:attrName>ppt_x</p:attrName>
                                        </p:attrNameLst>
                                      </p:cBhvr>
                                      <p:tavLst>
                                        <p:tav tm="0">
                                          <p:val>
                                            <p:strVal val="#ppt_x-.2"/>
                                          </p:val>
                                        </p:tav>
                                        <p:tav tm="100000">
                                          <p:val>
                                            <p:strVal val="#ppt_x"/>
                                          </p:val>
                                        </p:tav>
                                      </p:tavLst>
                                    </p:anim>
                                    <p:anim calcmode="lin" valueType="num">
                                      <p:cBhvr>
                                        <p:cTn id="44" dur="2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5" dur="2000"/>
                                        <p:tgtEl>
                                          <p:spTgt spid="3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2000" fill="hold"/>
                                        <p:tgtEl>
                                          <p:spTgt spid="32"/>
                                        </p:tgtEl>
                                        <p:attrNameLst>
                                          <p:attrName>ppt_x</p:attrName>
                                        </p:attrNameLst>
                                      </p:cBhvr>
                                      <p:tavLst>
                                        <p:tav tm="0">
                                          <p:val>
                                            <p:strVal val="#ppt_x-.2"/>
                                          </p:val>
                                        </p:tav>
                                        <p:tav tm="100000">
                                          <p:val>
                                            <p:strVal val="#ppt_x"/>
                                          </p:val>
                                        </p:tav>
                                      </p:tavLst>
                                    </p:anim>
                                    <p:anim calcmode="lin" valueType="num">
                                      <p:cBhvr>
                                        <p:cTn id="51" dur="2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8"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چرا اقتصاد مقاومتی در پساتحریم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4" name="Rectangle 3"/>
          <p:cNvSpPr/>
          <p:nvPr/>
        </p:nvSpPr>
        <p:spPr>
          <a:xfrm>
            <a:off x="457200" y="1676400"/>
            <a:ext cx="8153400" cy="1754326"/>
          </a:xfrm>
          <a:prstGeom prst="rect">
            <a:avLst/>
          </a:prstGeom>
        </p:spPr>
        <p:txBody>
          <a:bodyPr wrap="square">
            <a:spAutoFit/>
          </a:bodyPr>
          <a:lstStyle/>
          <a:p>
            <a:pPr algn="just" rtl="1">
              <a:lnSpc>
                <a:spcPct val="150000"/>
              </a:lnSpc>
            </a:pPr>
            <a:r>
              <a:rPr lang="fa-IR" sz="2400" b="1" dirty="0" smtClean="0">
                <a:solidFill>
                  <a:srgbClr val="C00000"/>
                </a:solidFill>
                <a:cs typeface="B Homa" pitchFamily="2" charset="-78"/>
              </a:rPr>
              <a:t>ظریف</a:t>
            </a:r>
            <a:r>
              <a:rPr lang="fa-IR" sz="2400" dirty="0" smtClean="0">
                <a:cs typeface="B Homa" pitchFamily="2" charset="-78"/>
              </a:rPr>
              <a:t> </a:t>
            </a:r>
            <a:r>
              <a:rPr lang="ar-SA" sz="2400" dirty="0" smtClean="0">
                <a:cs typeface="B Homa" pitchFamily="2" charset="-78"/>
              </a:rPr>
              <a:t>: باید فضای اقتصاد را به بهترین شکل پس از برجام هدایت کنیم تا اقتصاد دنیا با ما گره بخورد و دیگران نتوانند بر ما تحریم وارد کنند</a:t>
            </a:r>
            <a:r>
              <a:rPr lang="en-US" sz="2400" dirty="0" smtClean="0">
                <a:cs typeface="B Homa" pitchFamily="2" charset="-78"/>
              </a:rPr>
              <a:t>. </a:t>
            </a:r>
            <a:r>
              <a:rPr lang="ar-SA" sz="2400" dirty="0" smtClean="0">
                <a:cs typeface="B Homa" pitchFamily="2" charset="-78"/>
              </a:rPr>
              <a:t>این کار با سیاست‌های اقتصاد مقاومتی امکان‌پذیر است </a:t>
            </a:r>
            <a:endParaRPr lang="en-US" sz="2400" dirty="0">
              <a:cs typeface="B Homa" pitchFamily="2" charset="-78"/>
            </a:endParaRPr>
          </a:p>
        </p:txBody>
      </p:sp>
      <p:sp>
        <p:nvSpPr>
          <p:cNvPr id="5" name="Rectangle 4"/>
          <p:cNvSpPr/>
          <p:nvPr/>
        </p:nvSpPr>
        <p:spPr>
          <a:xfrm>
            <a:off x="457200" y="3581400"/>
            <a:ext cx="8229600" cy="1292662"/>
          </a:xfrm>
          <a:prstGeom prst="rect">
            <a:avLst/>
          </a:prstGeom>
        </p:spPr>
        <p:txBody>
          <a:bodyPr wrap="square">
            <a:spAutoFit/>
          </a:bodyPr>
          <a:lstStyle/>
          <a:p>
            <a:pPr algn="r" rtl="1">
              <a:lnSpc>
                <a:spcPct val="150000"/>
              </a:lnSpc>
            </a:pPr>
            <a:r>
              <a:rPr lang="ar-SA" sz="2400" dirty="0" smtClean="0">
                <a:cs typeface="B Homa" pitchFamily="2" charset="-78"/>
              </a:rPr>
              <a:t>با نگاهی به شاخصه‌های این نوع اقتصاد مشخص می‌شود که برپایی آن لازمه </a:t>
            </a:r>
            <a:r>
              <a:rPr lang="ar-SA" sz="2800" dirty="0" smtClean="0">
                <a:solidFill>
                  <a:schemeClr val="accent1"/>
                </a:solidFill>
                <a:cs typeface="B Homa" pitchFamily="2" charset="-78"/>
              </a:rPr>
              <a:t>استفاده از فرصت‌های طلایی و سرنوشت‌ساز دوره پساتحریمی است</a:t>
            </a:r>
            <a:endParaRPr lang="en-US" sz="2800" dirty="0">
              <a:solidFill>
                <a:schemeClr val="accent1"/>
              </a:solidFill>
              <a:cs typeface="B Homa" pitchFamily="2" charset="-78"/>
            </a:endParaRPr>
          </a:p>
        </p:txBody>
      </p:sp>
      <p:sp>
        <p:nvSpPr>
          <p:cNvPr id="6" name="Rectangle 5"/>
          <p:cNvSpPr/>
          <p:nvPr/>
        </p:nvSpPr>
        <p:spPr>
          <a:xfrm>
            <a:off x="304800" y="4953000"/>
            <a:ext cx="8382000" cy="1708160"/>
          </a:xfrm>
          <a:prstGeom prst="rect">
            <a:avLst/>
          </a:prstGeom>
        </p:spPr>
        <p:txBody>
          <a:bodyPr wrap="square">
            <a:spAutoFit/>
          </a:bodyPr>
          <a:lstStyle/>
          <a:p>
            <a:pPr algn="just" rtl="1">
              <a:lnSpc>
                <a:spcPct val="150000"/>
              </a:lnSpc>
            </a:pPr>
            <a:r>
              <a:rPr lang="ar-SA" sz="2400" dirty="0" smtClean="0">
                <a:cs typeface="B Homa" pitchFamily="2" charset="-78"/>
              </a:rPr>
              <a:t>اقتصاد مقاومتی، یک راهبرد بلندمدت و دائمی است که باعث می‌شود اقتصاد، بستر مناسبی برای جذب و بهره‌برداری از سرمایه‌ها و زمینه‌های ایجاد شده در دوره پساتحریم پیدا نماید</a:t>
            </a:r>
            <a:endParaRPr lang="en-US" sz="2400" dirty="0" smtClean="0">
              <a:cs typeface="B Homa" pitchFamily="2" charset="-78"/>
            </a:endParaRPr>
          </a:p>
        </p:txBody>
      </p:sp>
    </p:spTree>
    <p:extLst>
      <p:ext uri="{BB962C8B-B14F-4D97-AF65-F5344CB8AC3E}">
        <p14:creationId xmlns:p14="http://schemas.microsoft.com/office/powerpoint/2010/main" val="3034270252"/>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B Titr" pitchFamily="2" charset="-78"/>
              </a:rPr>
              <a:t>برون‌گرایی</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19457" name="Rectangle 1"/>
          <p:cNvSpPr>
            <a:spLocks noGrp="1" noChangeArrowheads="1"/>
          </p:cNvSpPr>
          <p:nvPr>
            <p:ph idx="1"/>
          </p:nvPr>
        </p:nvSpPr>
        <p:spPr bwMode="auto">
          <a:xfrm>
            <a:off x="457200" y="1600200"/>
            <a:ext cx="82296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400" b="0" i="0" u="sng" strike="noStrike" cap="none" normalizeH="0" baseline="0" dirty="0" smtClean="0">
                <a:ln>
                  <a:noFill/>
                </a:ln>
                <a:solidFill>
                  <a:srgbClr val="C00000"/>
                </a:solidFill>
                <a:effectLst/>
                <a:latin typeface="Arial" pitchFamily="34" charset="0"/>
                <a:ea typeface="Times New Roman" pitchFamily="18" charset="0"/>
                <a:cs typeface="B Homa" pitchFamily="2" charset="-78"/>
              </a:rPr>
              <a:t>برون‌گرایی</a:t>
            </a: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Homa" pitchFamily="2" charset="-78"/>
              </a:rPr>
              <a:t> موجب می‌شود با تعامل سازنده با اقتصادهای جهانی از بازارهای بین‌المللی جهت عرضه محصولات ایرانی استفاده حداکثری نموده و درآمدهای ارزی کشور را ارتقا بخشید. </a:t>
            </a:r>
            <a:endPar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Homa" pitchFamily="2" charset="-78"/>
            </a:endParaRPr>
          </a:p>
          <a:p>
            <a:pPr marL="0" marR="0" lvl="0" indent="0" algn="r" defTabSz="914400" rtl="1" eaLnBrk="1" fontAlgn="base" latinLnBrk="0" hangingPunct="1">
              <a:lnSpc>
                <a:spcPct val="15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Homa"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Homa" pitchFamily="2" charset="-78"/>
              </a:rPr>
              <a:t>علاوه بر صادرات یکی دیگر از نتایج تعامل سازنده با اقتصادهای جهانی، بهره مندی از جایگزینهای مالی برای درآمد نفتی مانند استفاده از تسهیلات صندوق جهانی پول، فاینانس دیگر کشورها و ... می باشد</a:t>
            </a:r>
            <a:endParaRPr kumimoji="0" lang="ar-SA" sz="2400" b="0" i="0" u="none" strike="noStrike" cap="none" normalizeH="0" baseline="0" dirty="0" smtClean="0">
              <a:ln>
                <a:noFill/>
              </a:ln>
              <a:solidFill>
                <a:schemeClr val="tx1"/>
              </a:solidFill>
              <a:effectLst/>
              <a:latin typeface="Arial" pitchFamily="34" charset="0"/>
              <a:cs typeface="B Homa" pitchFamily="2" charset="-78"/>
            </a:endParaRPr>
          </a:p>
        </p:txBody>
      </p:sp>
    </p:spTree>
    <p:extLst>
      <p:ext uri="{BB962C8B-B14F-4D97-AF65-F5344CB8AC3E}">
        <p14:creationId xmlns:p14="http://schemas.microsoft.com/office/powerpoint/2010/main" val="2482399357"/>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Times New Roman" pitchFamily="18" charset="0"/>
                <a:cs typeface="B Titr" pitchFamily="2" charset="-78"/>
              </a:rPr>
              <a:t>درون زایی اقتصاد ملی</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19457" name="Rectangle 1"/>
          <p:cNvSpPr>
            <a:spLocks noGrp="1" noChangeArrowheads="1"/>
          </p:cNvSpPr>
          <p:nvPr>
            <p:ph idx="1"/>
          </p:nvPr>
        </p:nvSpPr>
        <p:spPr bwMode="auto">
          <a:xfrm>
            <a:off x="457200" y="1600200"/>
            <a:ext cx="8229600" cy="52260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lnSpc>
                <a:spcPct val="150000"/>
              </a:lnSpc>
            </a:pPr>
            <a:r>
              <a:rPr lang="ar-SA" sz="2400" dirty="0" smtClean="0">
                <a:cs typeface="B Homa" pitchFamily="2" charset="-78"/>
              </a:rPr>
              <a:t>درون‌زایی مهمترین صفت اقتصاد مقاومتی است و فقدان این صفت برای اقتصاد کشور موجب می‌شود تا رشدهای اقتصادی ایجاد شده در فضای پساتحریم صرفاً رشد‌های موقت، شکننده و ناپایدار بوده و با هر شوک مجدد تحریمی به شرایط رکودی سابق خود بازگشت نماید</a:t>
            </a:r>
            <a:r>
              <a:rPr lang="en-US" sz="2400" dirty="0" smtClean="0">
                <a:cs typeface="B Homa" pitchFamily="2" charset="-78"/>
              </a:rPr>
              <a:t>.</a:t>
            </a:r>
            <a:endParaRPr lang="fa-IR" sz="2400" dirty="0" smtClean="0">
              <a:cs typeface="B Homa" pitchFamily="2" charset="-78"/>
            </a:endParaRPr>
          </a:p>
          <a:p>
            <a:pPr algn="just" rtl="1">
              <a:lnSpc>
                <a:spcPct val="150000"/>
              </a:lnSpc>
            </a:pPr>
            <a:r>
              <a:rPr lang="ar-SA" sz="2400" dirty="0" smtClean="0">
                <a:cs typeface="B Homa" pitchFamily="2" charset="-78"/>
              </a:rPr>
              <a:t>اقتصاد وابسته به نفت از نقاط آسیب‌پذیر ما بود و غرب از این نقطه استفاده و تحریم‌های را علیه ما اعمال کرد</a:t>
            </a:r>
            <a:endParaRPr lang="fa-IR" sz="2400" dirty="0" smtClean="0">
              <a:cs typeface="B Homa" pitchFamily="2" charset="-78"/>
            </a:endParaRPr>
          </a:p>
          <a:p>
            <a:pPr algn="just" rtl="1">
              <a:lnSpc>
                <a:spcPct val="150000"/>
              </a:lnSpc>
            </a:pPr>
            <a:r>
              <a:rPr lang="ar-SA" sz="2400" dirty="0" smtClean="0">
                <a:cs typeface="B Homa" pitchFamily="2" charset="-78"/>
              </a:rPr>
              <a:t>به  علت ضعف در بومی‌سازی دانش صنعت</a:t>
            </a:r>
            <a:r>
              <a:rPr lang="fa-IR" sz="2400" dirty="0" smtClean="0">
                <a:cs typeface="B Homa" pitchFamily="2" charset="-78"/>
              </a:rPr>
              <a:t> نفت</a:t>
            </a:r>
            <a:r>
              <a:rPr lang="ar-SA" sz="2400" dirty="0" smtClean="0">
                <a:cs typeface="B Homa" pitchFamily="2" charset="-78"/>
              </a:rPr>
              <a:t>، با شروع تحریم‌ها </a:t>
            </a:r>
            <a:r>
              <a:rPr lang="fa-IR" sz="2400" dirty="0" smtClean="0">
                <a:cs typeface="B Homa" pitchFamily="2" charset="-78"/>
              </a:rPr>
              <a:t>این صنعت خود </a:t>
            </a:r>
            <a:r>
              <a:rPr lang="ar-SA" sz="2400" dirty="0" smtClean="0">
                <a:cs typeface="B Homa" pitchFamily="2" charset="-78"/>
              </a:rPr>
              <a:t>را مواجه با مشکلات عدیده‌ای برای تامین قطعات حیاتی زنجیره تولید و پالایش نفت دید</a:t>
            </a:r>
            <a:endParaRPr lang="en-US" sz="2400" dirty="0" smtClean="0">
              <a:cs typeface="B Homa" pitchFamily="2" charset="-78"/>
            </a:endParaRPr>
          </a:p>
        </p:txBody>
      </p:sp>
    </p:spTree>
    <p:extLst>
      <p:ext uri="{BB962C8B-B14F-4D97-AF65-F5344CB8AC3E}">
        <p14:creationId xmlns:p14="http://schemas.microsoft.com/office/powerpoint/2010/main" val="1167955909"/>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198463"/>
          </a:xfrm>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ea typeface="Majalla UI"/>
                <a:cs typeface="B Titr" pitchFamily="2" charset="-78"/>
              </a:rPr>
              <a:t>ترویج مارکهای داخلی به جای مارکهای خارجی</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6" name="Rectangle 5"/>
          <p:cNvSpPr/>
          <p:nvPr/>
        </p:nvSpPr>
        <p:spPr>
          <a:xfrm>
            <a:off x="533400" y="3200400"/>
            <a:ext cx="8153400" cy="3416320"/>
          </a:xfrm>
          <a:prstGeom prst="rect">
            <a:avLst/>
          </a:prstGeom>
        </p:spPr>
        <p:txBody>
          <a:bodyPr wrap="square">
            <a:spAutoFit/>
          </a:bodyPr>
          <a:lstStyle/>
          <a:p>
            <a:pPr algn="just" rtl="1">
              <a:lnSpc>
                <a:spcPct val="150000"/>
              </a:lnSpc>
            </a:pPr>
            <a:r>
              <a:rPr lang="ar-SA" sz="2400" dirty="0" smtClean="0">
                <a:cs typeface="B Homa" pitchFamily="2" charset="-78"/>
              </a:rPr>
              <a:t>در دوره تحریم و عدم امکان تامین بسیاری از کالاها و خدمات از خارج، برخی از واحدهای تولیدی توانستند به قابلیت‌های خوبی برای رقابت با محصولات مشابه خارجی دست پیدا کنند. اتخاذ سیاستهای مناسب ارزی و تجاری بگونه‌ای که حفظ و توسعه این توانمندی‌ها را مد نظر قرار داهد از اهمیت زیاد برخوردار است</a:t>
            </a:r>
            <a:r>
              <a:rPr lang="fa-IR" sz="2400" dirty="0" smtClean="0">
                <a:cs typeface="B Homa" pitchFamily="2" charset="-78"/>
              </a:rPr>
              <a:t> تا </a:t>
            </a:r>
            <a:r>
              <a:rPr lang="ar-SA" sz="2400" dirty="0" smtClean="0">
                <a:cs typeface="B Homa" pitchFamily="2" charset="-78"/>
              </a:rPr>
              <a:t>تجربه تلخ واردات بی‌رویه کالاهای مصرفی و ورشکستگی تعداد زیادی از صنایع و بنگاه‌های کوچک و متوسط در سالیان گذشته </a:t>
            </a:r>
            <a:r>
              <a:rPr lang="fa-IR" sz="2400" dirty="0" smtClean="0">
                <a:cs typeface="B Homa" pitchFamily="2" charset="-78"/>
              </a:rPr>
              <a:t>تکرار نگردد</a:t>
            </a:r>
            <a:r>
              <a:rPr lang="en-US" sz="2400" dirty="0" smtClean="0"/>
              <a:t>.</a:t>
            </a:r>
            <a:endParaRPr lang="en-US" sz="2400" dirty="0"/>
          </a:p>
        </p:txBody>
      </p:sp>
      <p:sp>
        <p:nvSpPr>
          <p:cNvPr id="8" name="Rectangle 7"/>
          <p:cNvSpPr/>
          <p:nvPr/>
        </p:nvSpPr>
        <p:spPr>
          <a:xfrm>
            <a:off x="533400" y="1844824"/>
            <a:ext cx="8229600" cy="1754326"/>
          </a:xfrm>
          <a:prstGeom prst="rect">
            <a:avLst/>
          </a:prstGeom>
        </p:spPr>
        <p:txBody>
          <a:bodyPr wrap="square">
            <a:spAutoFit/>
          </a:bodyPr>
          <a:lstStyle/>
          <a:p>
            <a:pPr algn="just" rtl="1">
              <a:lnSpc>
                <a:spcPct val="150000"/>
              </a:lnSpc>
            </a:pPr>
            <a:r>
              <a:rPr lang="ar-SA" sz="2400" dirty="0" smtClean="0">
                <a:cs typeface="B Homa" pitchFamily="2" charset="-78"/>
              </a:rPr>
              <a:t>واردات کالاهای مصرفی به کشور بایستی با قید اینکه برای آن، مشابه داخلی وجود ندارد و به‌عنوان مکمل صنایع داخلی مورد بهره‌برداری قرار می‌گیرد، انجام پذیرد. </a:t>
            </a:r>
            <a:endParaRPr lang="en-US" sz="2400" dirty="0">
              <a:cs typeface="B Homa" pitchFamily="2" charset="-78"/>
            </a:endParaRPr>
          </a:p>
        </p:txBody>
      </p:sp>
    </p:spTree>
    <p:extLst>
      <p:ext uri="{BB962C8B-B14F-4D97-AF65-F5344CB8AC3E}">
        <p14:creationId xmlns:p14="http://schemas.microsoft.com/office/powerpoint/2010/main" val="987932716"/>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ea typeface="Majalla UI"/>
                <a:cs typeface="B Titr" pitchFamily="2" charset="-78"/>
              </a:rPr>
              <a:t>مبارزه با مفاسد اقتصادی</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467544" y="2132856"/>
            <a:ext cx="8229600" cy="4493538"/>
          </a:xfrm>
          <a:prstGeom prst="rect">
            <a:avLst/>
          </a:prstGeom>
        </p:spPr>
        <p:txBody>
          <a:bodyPr wrap="square">
            <a:spAutoFit/>
          </a:bodyPr>
          <a:lstStyle/>
          <a:p>
            <a:pPr algn="just" rtl="1"/>
            <a:r>
              <a:rPr lang="ar-SA" sz="2200" dirty="0" smtClean="0">
                <a:cs typeface="B Homa" pitchFamily="2" charset="-78"/>
              </a:rPr>
              <a:t>فساد و رانت از عوارض اقتصادهای دولتی است و وقتی منابع مالی کشوری به طور مشخص در دست گروه یا جناح </a:t>
            </a:r>
            <a:r>
              <a:rPr lang="fa-IR" sz="2200" dirty="0" smtClean="0">
                <a:cs typeface="B Homa" pitchFamily="2" charset="-78"/>
              </a:rPr>
              <a:t>خاصي</a:t>
            </a:r>
            <a:r>
              <a:rPr lang="ar-SA" sz="2200" dirty="0" smtClean="0">
                <a:cs typeface="B Homa" pitchFamily="2" charset="-78"/>
              </a:rPr>
              <a:t> باشد احتمال این که به جای کار و تلاش خود و ایجاد ارزش افزوده بر کالاهای اولیه کشور، تنها به بهره برداری ازمنابع نفتی اقدام کنند، بسیار زیاد است</a:t>
            </a:r>
            <a:r>
              <a:rPr lang="en-US" sz="2200" dirty="0" smtClean="0">
                <a:cs typeface="B Homa" pitchFamily="2" charset="-78"/>
              </a:rPr>
              <a:t>. </a:t>
            </a:r>
            <a:r>
              <a:rPr lang="ar-SA" sz="2200" dirty="0" smtClean="0">
                <a:cs typeface="B Homa" pitchFamily="2" charset="-78"/>
              </a:rPr>
              <a:t>اما وقتی در اقتصاد، کارآفرینان بخش خصوصی حضور داشته باشند و افراد براساس رقابت و بازدهی به منفعت دسترسی پیداکنند دیگر فساد و اختلاس رخ نمی‌دهد و نقش دولت به عنوان تنظیم کننده و کنترل کننده بین سایر حوزه های درگیر در اقتصاد خلاصه می شود</a:t>
            </a:r>
            <a:r>
              <a:rPr lang="en-US" sz="2200" dirty="0" smtClean="0">
                <a:cs typeface="B Homa" pitchFamily="2" charset="-78"/>
              </a:rPr>
              <a:t>.</a:t>
            </a:r>
          </a:p>
          <a:p>
            <a:pPr algn="just" rtl="1"/>
            <a:r>
              <a:rPr lang="ar-SA" sz="2200" dirty="0" smtClean="0">
                <a:cs typeface="B Homa" pitchFamily="2" charset="-78"/>
              </a:rPr>
              <a:t>بدیهی است در فضای پساتحریم بسیاری از کشورها و شرکت‌های خارجی برای همکاری های اقتصادی و عقد قراردادهای بزرگ با ایران ابراز تمایل می نمایند و در این میان، ممکن است برخی از افراد تلاش کنند از طریق دلالی و واسطه گری به منابع مالی دست یابند که باید در این زمینه هشدارهای لازم داده شده وهزینه اقدام به فساد به قدری سنگین باشد که برای تکرار و مبادرت به اقدامات خلاف قانون بازدارندگی ایجاد کند</a:t>
            </a:r>
            <a:r>
              <a:rPr lang="en-US" sz="2200" dirty="0" smtClean="0">
                <a:cs typeface="B Homa" pitchFamily="2" charset="-78"/>
              </a:rPr>
              <a:t>.</a:t>
            </a:r>
            <a:endParaRPr lang="en-US" sz="2200" dirty="0">
              <a:cs typeface="B Homa" pitchFamily="2" charset="-78"/>
            </a:endParaRPr>
          </a:p>
        </p:txBody>
      </p:sp>
    </p:spTree>
    <p:extLst>
      <p:ext uri="{BB962C8B-B14F-4D97-AF65-F5344CB8AC3E}">
        <p14:creationId xmlns:p14="http://schemas.microsoft.com/office/powerpoint/2010/main" val="2398702454"/>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429000"/>
          </a:xfrm>
        </p:spPr>
        <p:txBody>
          <a:bodyPr/>
          <a:lstStyle/>
          <a:p>
            <a:endParaRPr lang="fa-IR" dirty="0"/>
          </a:p>
        </p:txBody>
      </p:sp>
      <p:sp>
        <p:nvSpPr>
          <p:cNvPr id="3" name="Subtitle 2"/>
          <p:cNvSpPr>
            <a:spLocks noGrp="1"/>
          </p:cNvSpPr>
          <p:nvPr>
            <p:ph type="subTitle" idx="1"/>
          </p:nvPr>
        </p:nvSpPr>
        <p:spPr>
          <a:xfrm>
            <a:off x="457200" y="4019550"/>
            <a:ext cx="8229600" cy="2686050"/>
          </a:xfrm>
        </p:spPr>
        <p:txBody>
          <a:bodyPr>
            <a:normAutofit fontScale="70000" lnSpcReduction="20000"/>
          </a:bodyPr>
          <a:lstStyle/>
          <a:p>
            <a:pPr algn="just" rtl="1"/>
            <a:r>
              <a:rPr lang="fa-IR" dirty="0">
                <a:solidFill>
                  <a:schemeClr val="tx1"/>
                </a:solidFill>
                <a:cs typeface="B Homa" panose="00000400000000000000" pitchFamily="2" charset="-78"/>
              </a:rPr>
              <a:t>به سفارش فرهنگستان علوم، مطالعه ای در زمینه فساد با سرپرستی</a:t>
            </a:r>
            <a:r>
              <a:rPr lang="fa-IR" dirty="0">
                <a:solidFill>
                  <a:srgbClr val="00B0F0"/>
                </a:solidFill>
                <a:cs typeface="B Homa" panose="00000400000000000000" pitchFamily="2" charset="-78"/>
              </a:rPr>
              <a:t> دکتر فرامرز رفیع پور </a:t>
            </a:r>
            <a:r>
              <a:rPr lang="fa-IR" dirty="0">
                <a:solidFill>
                  <a:schemeClr val="tx1"/>
                </a:solidFill>
                <a:cs typeface="B Homa" panose="00000400000000000000" pitchFamily="2" charset="-78"/>
              </a:rPr>
              <a:t>صورت گرفت که به روشنی نشان داد، برآورد های سازمان شفافیت بین الملل بسیار سهل گیرانه و خوشبینانه بوده است. به عبارتی فساد اقتصادی در ایران، بسیار بیش از آن چیزی است که آن سازمان اعلام کرده بود</a:t>
            </a:r>
            <a:r>
              <a:rPr lang="fa-IR" dirty="0" smtClean="0">
                <a:solidFill>
                  <a:schemeClr val="tx1"/>
                </a:solidFill>
                <a:cs typeface="B Homa" panose="00000400000000000000" pitchFamily="2" charset="-78"/>
              </a:rPr>
              <a:t>.</a:t>
            </a:r>
          </a:p>
          <a:p>
            <a:pPr algn="just" rtl="1"/>
            <a:r>
              <a:rPr lang="fa-IR" dirty="0" smtClean="0">
                <a:solidFill>
                  <a:srgbClr val="FF0000"/>
                </a:solidFill>
                <a:cs typeface="B Homa" panose="00000400000000000000" pitchFamily="2" charset="-78"/>
              </a:rPr>
              <a:t>سال </a:t>
            </a:r>
            <a:r>
              <a:rPr lang="fa-IR" dirty="0">
                <a:solidFill>
                  <a:srgbClr val="FF0000"/>
                </a:solidFill>
                <a:cs typeface="B Homa" panose="00000400000000000000" pitchFamily="2" charset="-78"/>
              </a:rPr>
              <a:t>2013، ایران در بین 177 کشور دنیا، با نمره 25، رتبه 144 را از آن خود کرده بود</a:t>
            </a:r>
            <a:r>
              <a:rPr lang="fa-IR" dirty="0" smtClean="0">
                <a:solidFill>
                  <a:schemeClr val="tx1"/>
                </a:solidFill>
                <a:cs typeface="B Homa" panose="00000400000000000000" pitchFamily="2" charset="-78"/>
              </a:rPr>
              <a:t>.</a:t>
            </a:r>
          </a:p>
          <a:p>
            <a:pPr algn="just" rtl="1"/>
            <a:r>
              <a:rPr lang="fa-IR" dirty="0" smtClean="0">
                <a:solidFill>
                  <a:srgbClr val="00B050"/>
                </a:solidFill>
                <a:cs typeface="B Homa" panose="00000400000000000000" pitchFamily="2" charset="-78"/>
              </a:rPr>
              <a:t>اين نمره در سال 2014 به 27 ارتقا يافت و ايران صعود 8 پله اي داشته است. </a:t>
            </a:r>
            <a:r>
              <a:rPr lang="fa-IR" dirty="0">
                <a:solidFill>
                  <a:schemeClr val="tx1"/>
                </a:solidFill>
                <a:cs typeface="B Homa" panose="00000400000000000000" pitchFamily="2" charset="-78"/>
              </a:rPr>
              <a:t>در این سال دانمارک با 91 امتیاز، اولین کشوری بود که در آن کمترین فساد مالی و اقتصادی اتفاق می افتاد. همچنین آخرین کشور، سومالی بود که امتیاز در این نوع فساد، 8 بوده است.</a:t>
            </a:r>
          </a:p>
          <a:p>
            <a:endParaRPr lang="fa-IR" dirty="0"/>
          </a:p>
        </p:txBody>
      </p:sp>
      <p:pic>
        <p:nvPicPr>
          <p:cNvPr id="1026" name="Picture 2" descr="http://images.khabaronline.ir/images/2014/6/14-6-3-102921fs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23849"/>
            <a:ext cx="784860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02941"/>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محورهای سخنرانی</a:t>
            </a:r>
            <a:endParaRPr lang="fa-IR" dirty="0"/>
          </a:p>
        </p:txBody>
      </p:sp>
      <p:pic>
        <p:nvPicPr>
          <p:cNvPr id="101378" name="Picture 2" descr="C:\Users\reza\Desktop\Flag_of_Iran_in_map.svg.png"/>
          <p:cNvPicPr>
            <a:picLocks noChangeAspect="1" noChangeArrowheads="1"/>
          </p:cNvPicPr>
          <p:nvPr/>
        </p:nvPicPr>
        <p:blipFill>
          <a:blip r:embed="rId2" cstate="print">
            <a:lum bright="40000"/>
          </a:blip>
          <a:srcRect/>
          <a:stretch>
            <a:fillRect/>
          </a:stretch>
        </p:blipFill>
        <p:spPr bwMode="auto">
          <a:xfrm>
            <a:off x="-142908" y="3379661"/>
            <a:ext cx="4010016" cy="3692677"/>
          </a:xfrm>
          <a:prstGeom prst="rect">
            <a:avLst/>
          </a:prstGeom>
          <a:ln>
            <a:noFill/>
          </a:ln>
          <a:effectLst>
            <a:softEdge rad="112500"/>
          </a:effectLst>
        </p:spPr>
      </p:pic>
      <p:sp>
        <p:nvSpPr>
          <p:cNvPr id="8" name="Content Placeholder 2"/>
          <p:cNvSpPr>
            <a:spLocks noGrp="1"/>
          </p:cNvSpPr>
          <p:nvPr>
            <p:ph idx="1"/>
          </p:nvPr>
        </p:nvSpPr>
        <p:spPr>
          <a:xfrm>
            <a:off x="0" y="2017713"/>
            <a:ext cx="8955088" cy="4114800"/>
          </a:xfrm>
        </p:spPr>
        <p:txBody>
          <a:bodyPr/>
          <a:lstStyle/>
          <a:p>
            <a:pPr>
              <a:lnSpc>
                <a:spcPct val="130000"/>
              </a:lnSpc>
              <a:buBlip>
                <a:blip r:embed="rId2"/>
              </a:buBlip>
            </a:pPr>
            <a:r>
              <a:rPr lang="fa-IR" sz="2800" dirty="0" smtClean="0"/>
              <a:t>تبیین اقتصاد مقاومتی و ضرورت آن</a:t>
            </a:r>
          </a:p>
          <a:p>
            <a:pPr>
              <a:lnSpc>
                <a:spcPct val="130000"/>
              </a:lnSpc>
              <a:buBlip>
                <a:blip r:embed="rId2"/>
              </a:buBlip>
            </a:pPr>
            <a:r>
              <a:rPr lang="fa-IR" sz="2800" dirty="0" smtClean="0"/>
              <a:t>تفاوت اقتصاد مقاومتی با ریاضت اقتصادی</a:t>
            </a:r>
          </a:p>
          <a:p>
            <a:pPr>
              <a:lnSpc>
                <a:spcPct val="130000"/>
              </a:lnSpc>
              <a:buBlip>
                <a:blip r:embed="rId2"/>
              </a:buBlip>
            </a:pPr>
            <a:r>
              <a:rPr lang="fa-IR" sz="2800" dirty="0" smtClean="0"/>
              <a:t>الزامات اقتصاد مقاومتی و ارتباط آن با الگوی سبک زندگی</a:t>
            </a:r>
          </a:p>
          <a:p>
            <a:pPr>
              <a:lnSpc>
                <a:spcPct val="130000"/>
              </a:lnSpc>
              <a:buBlip>
                <a:blip r:embed="rId2"/>
              </a:buBlip>
            </a:pPr>
            <a:r>
              <a:rPr lang="fa-IR" sz="2800" dirty="0" smtClean="0"/>
              <a:t>اقتصاد مقاومتی و تولید و اشتغال ملی</a:t>
            </a:r>
          </a:p>
          <a:p>
            <a:pPr>
              <a:lnSpc>
                <a:spcPct val="130000"/>
              </a:lnSpc>
              <a:buBlip>
                <a:blip r:embed="rId2"/>
              </a:buBlip>
            </a:pPr>
            <a:r>
              <a:rPr lang="fa-IR" sz="2800" dirty="0" smtClean="0"/>
              <a:t>اقتصاد مقاومتی و اقتصاد دانش بنیان</a:t>
            </a:r>
          </a:p>
          <a:p>
            <a:pPr>
              <a:lnSpc>
                <a:spcPct val="130000"/>
              </a:lnSpc>
              <a:buBlip>
                <a:blip r:embed="rId2"/>
              </a:buBlip>
            </a:pPr>
            <a:r>
              <a:rPr lang="fa-IR" sz="2800" dirty="0" smtClean="0"/>
              <a:t>نقش نظام تأمين اجتماعي در تحقق سياست‌هاي كلي اقتصاد مقاومتي</a:t>
            </a:r>
          </a:p>
          <a:p>
            <a:pPr>
              <a:lnSpc>
                <a:spcPct val="130000"/>
              </a:lnSpc>
              <a:buBlip>
                <a:blip r:embed="rId2"/>
              </a:buBlip>
            </a:pPr>
            <a:r>
              <a:rPr lang="fa-IR" sz="2800" dirty="0" smtClean="0"/>
              <a:t>الگوی عملی اقتصاد مقاومتی</a:t>
            </a:r>
          </a:p>
          <a:p>
            <a:pPr>
              <a:lnSpc>
                <a:spcPct val="130000"/>
              </a:lnSpc>
              <a:buBlip>
                <a:blip r:embed="rId2"/>
              </a:buBlip>
            </a:pPr>
            <a:endParaRPr lang="fa-IR" sz="2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trips(down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trips(down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strips(down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strips(down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strips(down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strips(downLeft)">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228600" y="1143000"/>
            <a:ext cx="8610600" cy="5373779"/>
          </a:xfrm>
          <a:prstGeom prst="rect">
            <a:avLst/>
          </a:prstGeom>
        </p:spPr>
        <p:txBody>
          <a:bodyPr wrap="square">
            <a:spAutoFit/>
          </a:bodyPr>
          <a:lstStyle/>
          <a:p>
            <a:pPr algn="just" rtl="1">
              <a:lnSpc>
                <a:spcPct val="120000"/>
              </a:lnSpc>
            </a:pPr>
            <a:r>
              <a:rPr lang="fa-IR" sz="2200" b="1" dirty="0" smtClean="0">
                <a:solidFill>
                  <a:srgbClr val="C00000"/>
                </a:solidFill>
                <a:cs typeface="B Titr" pitchFamily="2" charset="-78"/>
              </a:rPr>
              <a:t>1-</a:t>
            </a:r>
            <a:r>
              <a:rPr lang="en-US" sz="2200" b="1" dirty="0" smtClean="0">
                <a:solidFill>
                  <a:srgbClr val="C00000"/>
                </a:solidFill>
                <a:cs typeface="B Titr" pitchFamily="2" charset="-78"/>
              </a:rPr>
              <a:t> </a:t>
            </a:r>
            <a:r>
              <a:rPr lang="ar-SA" sz="2200" b="1" dirty="0" smtClean="0">
                <a:solidFill>
                  <a:srgbClr val="C00000"/>
                </a:solidFill>
                <a:cs typeface="B Titr" pitchFamily="2" charset="-78"/>
              </a:rPr>
              <a:t>بازنگری قوانین و مقررات</a:t>
            </a:r>
            <a:r>
              <a:rPr lang="ar-SA" sz="2200" dirty="0" smtClean="0">
                <a:solidFill>
                  <a:srgbClr val="C00000"/>
                </a:solidFill>
                <a:cs typeface="B Titr" pitchFamily="2" charset="-78"/>
              </a:rPr>
              <a:t>: </a:t>
            </a:r>
            <a:endParaRPr lang="fa-IR" sz="2200" dirty="0" smtClean="0">
              <a:solidFill>
                <a:srgbClr val="C00000"/>
              </a:solidFill>
              <a:cs typeface="B Titr" pitchFamily="2" charset="-78"/>
            </a:endParaRPr>
          </a:p>
          <a:p>
            <a:pPr algn="just" rtl="1">
              <a:lnSpc>
                <a:spcPct val="120000"/>
              </a:lnSpc>
            </a:pPr>
            <a:r>
              <a:rPr lang="ar-SA" sz="2400" dirty="0" smtClean="0">
                <a:cs typeface="B Homa" pitchFamily="2" charset="-78"/>
              </a:rPr>
              <a:t>برداشته‌ شدن سازمان تحریم‌ها و جریان سرمایه‌ها به اقتصاد کشور موجب آن می‌گردد که وجود نقص‌هایی در قوانین و مقررات بخش‌های مختلف کشور و یا فقدان و خلأ قانونی در برخی از بخش‌ها بیش از پیش به چشم آید. در شرایطی که تهدیدات و تضییقات قوانین و مقررات و دیوانسالاری سنگین دولتی راه را برای ارزش‌آفرینی بنگاه‌های داخلی تنگ نموده است، چگونه می‌توان انتظار داشت سرمایه‌گذاران خارجی در دوره پساتحریمی با روی گشاده به سوی بازار ایران گام بردارند؟ از این رو بر قوای قانونگذار کشور است تا در این راستا، با رصد دقیق کلیه قوانین و مقررات کشوری به رفع نواقص و خلاهای قانونی با هدف بهبود فضای کسب و کار، قیمت‌گذاری، استانداردها، مبارزه با معضل قاچاق کالا، حذف موانع حقوقی گسترش مبادلات مالی در سطح استانداردهای بین‌المللی و تسهیل مقرراتی دسترسی بنگاه‌های اقتصادی به بازارهای جدید صادراتی بپردازند</a:t>
            </a:r>
            <a:r>
              <a:rPr lang="en-US" sz="2200" dirty="0" smtClean="0">
                <a:cs typeface="B Homa" pitchFamily="2" charset="-78"/>
              </a:rPr>
              <a:t>.</a:t>
            </a:r>
            <a:endParaRPr lang="en-US" sz="2200" dirty="0">
              <a:cs typeface="B Homa" pitchFamily="2" charset="-78"/>
            </a:endParaRPr>
          </a:p>
        </p:txBody>
      </p:sp>
    </p:spTree>
    <p:extLst>
      <p:ext uri="{BB962C8B-B14F-4D97-AF65-F5344CB8AC3E}">
        <p14:creationId xmlns:p14="http://schemas.microsoft.com/office/powerpoint/2010/main" val="3557420493"/>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228600" y="1628800"/>
            <a:ext cx="8610600" cy="4508927"/>
          </a:xfrm>
          <a:prstGeom prst="rect">
            <a:avLst/>
          </a:prstGeom>
        </p:spPr>
        <p:txBody>
          <a:bodyPr wrap="square">
            <a:spAutoFit/>
          </a:bodyPr>
          <a:lstStyle/>
          <a:p>
            <a:pPr algn="just" rtl="1">
              <a:lnSpc>
                <a:spcPct val="120000"/>
              </a:lnSpc>
            </a:pPr>
            <a:r>
              <a:rPr lang="fa-IR" sz="2000" b="1" dirty="0" smtClean="0">
                <a:solidFill>
                  <a:srgbClr val="C00000"/>
                </a:solidFill>
                <a:cs typeface="B Titr" pitchFamily="2" charset="-78"/>
              </a:rPr>
              <a:t>2-</a:t>
            </a:r>
            <a:r>
              <a:rPr lang="en-US" sz="2000" b="1" dirty="0" smtClean="0">
                <a:solidFill>
                  <a:srgbClr val="C00000"/>
                </a:solidFill>
                <a:cs typeface="B Titr" pitchFamily="2" charset="-78"/>
              </a:rPr>
              <a:t> </a:t>
            </a:r>
            <a:r>
              <a:rPr lang="ar-SA" sz="2000" b="1" dirty="0" smtClean="0">
                <a:solidFill>
                  <a:srgbClr val="C00000"/>
                </a:solidFill>
                <a:cs typeface="B Titr" pitchFamily="2" charset="-78"/>
              </a:rPr>
              <a:t>ایجاد ثبات اقتصادی: </a:t>
            </a:r>
            <a:endParaRPr lang="fa-IR" sz="2000" b="1" dirty="0" smtClean="0">
              <a:solidFill>
                <a:srgbClr val="C00000"/>
              </a:solidFill>
              <a:cs typeface="B Titr" pitchFamily="2" charset="-78"/>
            </a:endParaRPr>
          </a:p>
          <a:p>
            <a:pPr algn="just" rtl="1">
              <a:lnSpc>
                <a:spcPct val="120000"/>
              </a:lnSpc>
            </a:pPr>
            <a:r>
              <a:rPr lang="ar-SA" sz="2000" dirty="0" smtClean="0">
                <a:cs typeface="B Homa" pitchFamily="2" charset="-78"/>
              </a:rPr>
              <a:t>تورم بالا، اشتغال آفرینی پایین، بی‌ثباتی و نوسانات شدید در شاخص‌های پیشرو و کلیدی اقتصاد، نااطمینانی و بی‌اعتمادی نسبت به ثبات سیاستگذاری‌های کلان در نزد فعالان و مولدان اقتصاد کشور، عدم مدیریت بهینه نقدینگی در جامعه، عدم استفاده کارا از ظرفیت‌های بالقوه، تضعیف بخش خصوصی و بزرگ بودن بخش دولتی، وابستگی شدید بخش تولیدی کشور به واردات نهادهای اساسی تولید، وابستگی شدید درآمدی کشور به فروش نفت و منابع خدادادی، ضعف و کارآمدی پایین نظام مالیاتی و پولی و بانکی کشور، اتخاذ سیاست‌های کوتاه‌مدت، ریشه‌دار شدن فساد اداری و اقتصادی همه و همه از جمله عوامل و عناصر مخرب و زیانبار برای اقتصاد هر کشور در حال توسعه‌ای می‌باشد. بدیهی است اگر عزم مسئولین کشوری نیل به مقاوم‌سازی اقتصاد ملی و استفاده از فرصت‌های گشایش‌های دوره پساتحریم است، چاره‌ای جز ایجاد ثبات اقتصادی، اصلاح زیرساخت‌های اقتصادی و پرهیز از اینگونه عوامل مضر در سازوکارها و سیاستگذاری‌های اقتصادی نمی‌باشد</a:t>
            </a:r>
            <a:endParaRPr lang="en-US" sz="2000" dirty="0">
              <a:cs typeface="B Homa" pitchFamily="2" charset="-78"/>
            </a:endParaRPr>
          </a:p>
        </p:txBody>
      </p:sp>
    </p:spTree>
    <p:extLst>
      <p:ext uri="{BB962C8B-B14F-4D97-AF65-F5344CB8AC3E}">
        <p14:creationId xmlns:p14="http://schemas.microsoft.com/office/powerpoint/2010/main" val="1934201560"/>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304800" y="1556792"/>
            <a:ext cx="8610600" cy="4367349"/>
          </a:xfrm>
          <a:prstGeom prst="rect">
            <a:avLst/>
          </a:prstGeom>
        </p:spPr>
        <p:txBody>
          <a:bodyPr wrap="square">
            <a:spAutoFit/>
          </a:bodyPr>
          <a:lstStyle/>
          <a:p>
            <a:pPr algn="just" rtl="1">
              <a:lnSpc>
                <a:spcPct val="120000"/>
              </a:lnSpc>
            </a:pPr>
            <a:r>
              <a:rPr lang="fa-IR" sz="2400" b="1" dirty="0" smtClean="0">
                <a:solidFill>
                  <a:srgbClr val="C00000"/>
                </a:solidFill>
                <a:cs typeface="B Titr" pitchFamily="2" charset="-78"/>
              </a:rPr>
              <a:t>3-</a:t>
            </a:r>
            <a:r>
              <a:rPr lang="en-US" sz="2400" b="1" dirty="0" smtClean="0">
                <a:solidFill>
                  <a:srgbClr val="C00000"/>
                </a:solidFill>
                <a:cs typeface="B Titr" pitchFamily="2" charset="-78"/>
              </a:rPr>
              <a:t> </a:t>
            </a:r>
            <a:r>
              <a:rPr lang="ar-SA" sz="2400" b="1" dirty="0" smtClean="0">
                <a:solidFill>
                  <a:srgbClr val="C00000"/>
                </a:solidFill>
                <a:cs typeface="B Titr" pitchFamily="2" charset="-78"/>
              </a:rPr>
              <a:t>عدالت‌مداری: </a:t>
            </a:r>
            <a:endParaRPr lang="fa-IR" sz="2400" b="1" dirty="0" smtClean="0">
              <a:solidFill>
                <a:srgbClr val="C00000"/>
              </a:solidFill>
              <a:cs typeface="B Titr" pitchFamily="2" charset="-78"/>
            </a:endParaRPr>
          </a:p>
          <a:p>
            <a:pPr algn="just" rtl="1">
              <a:lnSpc>
                <a:spcPct val="150000"/>
              </a:lnSpc>
            </a:pPr>
            <a:r>
              <a:rPr lang="ar-SA" sz="2400" dirty="0" smtClean="0">
                <a:cs typeface="B Homa" pitchFamily="2" charset="-78"/>
              </a:rPr>
              <a:t>یکی از محورهای اقتصاد مقاومتی عدالت‌مداری است. اقتصاد ملی اگر در دوره پساتحریم با رشد و رونق اقتصادی همراه باشد، اما توزیع عادلانه منابع و درآمدها در سرتاسر کشور انجام نپذیرد و شکاف طبقاتی و تبعیض‌های اقتصادی توامان با رانت‌جویی‌ها و ویژه‌خواری‌ها در اقتصاد کشور ریشه بدواند، هیچ فایده و ارزشی نخواهد داشت</a:t>
            </a:r>
            <a:r>
              <a:rPr lang="en-US" sz="2400" dirty="0" smtClean="0">
                <a:cs typeface="B Homa" pitchFamily="2" charset="-78"/>
              </a:rPr>
              <a:t>. </a:t>
            </a:r>
            <a:r>
              <a:rPr lang="ar-SA" sz="2400" dirty="0" smtClean="0">
                <a:cs typeface="B Homa" pitchFamily="2" charset="-78"/>
              </a:rPr>
              <a:t>همه مردم کشور باید از منافع دوران پساتحریم به نحو عادلانه‌ای بهره‌مند باشند. از این رو بر مسئولین کشور است که ضمن تحقق مولفه‌های اقتصاد مقاومتی توجه و عنایت ویژه‌ای به مقوله عدالت اقتصادی داشته باشند</a:t>
            </a:r>
            <a:r>
              <a:rPr lang="en-US" sz="2400" dirty="0" smtClean="0">
                <a:cs typeface="B Homa" pitchFamily="2" charset="-78"/>
              </a:rPr>
              <a:t>.</a:t>
            </a:r>
            <a:endParaRPr lang="en-US" sz="2200" dirty="0">
              <a:cs typeface="B Homa" pitchFamily="2" charset="-78"/>
            </a:endParaRPr>
          </a:p>
        </p:txBody>
      </p:sp>
    </p:spTree>
    <p:extLst>
      <p:ext uri="{BB962C8B-B14F-4D97-AF65-F5344CB8AC3E}">
        <p14:creationId xmlns:p14="http://schemas.microsoft.com/office/powerpoint/2010/main" val="1887067353"/>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228600" y="1143000"/>
            <a:ext cx="8610600" cy="5410712"/>
          </a:xfrm>
          <a:prstGeom prst="rect">
            <a:avLst/>
          </a:prstGeom>
        </p:spPr>
        <p:txBody>
          <a:bodyPr wrap="square">
            <a:spAutoFit/>
          </a:bodyPr>
          <a:lstStyle/>
          <a:p>
            <a:pPr algn="just" rtl="1">
              <a:lnSpc>
                <a:spcPct val="120000"/>
              </a:lnSpc>
            </a:pPr>
            <a:r>
              <a:rPr lang="fa-IR" sz="2400" b="1" dirty="0" smtClean="0">
                <a:solidFill>
                  <a:srgbClr val="C00000"/>
                </a:solidFill>
                <a:cs typeface="B Titr" pitchFamily="2" charset="-78"/>
              </a:rPr>
              <a:t>4-</a:t>
            </a:r>
            <a:r>
              <a:rPr lang="en-US" sz="2400" b="1" dirty="0" smtClean="0">
                <a:solidFill>
                  <a:srgbClr val="C00000"/>
                </a:solidFill>
                <a:cs typeface="B Titr" pitchFamily="2" charset="-78"/>
              </a:rPr>
              <a:t> </a:t>
            </a:r>
            <a:r>
              <a:rPr lang="ar-SA" sz="2400" b="1" dirty="0" smtClean="0">
                <a:solidFill>
                  <a:srgbClr val="C00000"/>
                </a:solidFill>
                <a:cs typeface="B Titr" pitchFamily="2" charset="-78"/>
              </a:rPr>
              <a:t>توجه به بخش خصوصی: </a:t>
            </a:r>
            <a:endParaRPr lang="fa-IR" sz="2400" b="1" dirty="0" smtClean="0">
              <a:solidFill>
                <a:srgbClr val="C00000"/>
              </a:solidFill>
              <a:cs typeface="B Titr" pitchFamily="2" charset="-78"/>
            </a:endParaRPr>
          </a:p>
          <a:p>
            <a:pPr algn="just" rtl="1">
              <a:lnSpc>
                <a:spcPct val="120000"/>
              </a:lnSpc>
            </a:pPr>
            <a:r>
              <a:rPr lang="ar-SA" sz="2200" dirty="0" smtClean="0">
                <a:cs typeface="B Homa" pitchFamily="2" charset="-78"/>
              </a:rPr>
              <a:t>اقتصاد مقاومتی یک اقتصاد مردمی است. مسئولین امر باید زمینه حضور فعال، موثر و کارای مردم در تمامی زمینه‌های اقتصادی را چه از حیث قوانین و مقررات و چه از حیث اجرایی فراهم سازند. اقتصاد مقاومتی اقتصادی متکی به مردم و بخش خصوصی است. رقابت‌پذیر نمودن اقتصاد برای ورود بخش خصوصی و کناره‌گیری دولت از تصدیگری، کاهش وابستگی به درآمدهای نفتی و سوق‌دهی اقتصاد ملی به کسب درآمد از مسیر مالیات‌ها از پایه‌ای‌ترین ارکان اقتصاد مقاومتی به‌شمار می‌آید</a:t>
            </a:r>
            <a:r>
              <a:rPr lang="en-US" sz="2200" dirty="0" smtClean="0">
                <a:cs typeface="B Homa" pitchFamily="2" charset="-78"/>
              </a:rPr>
              <a:t>. </a:t>
            </a:r>
            <a:r>
              <a:rPr lang="ar-SA" sz="2200" dirty="0" smtClean="0">
                <a:cs typeface="B Homa" pitchFamily="2" charset="-78"/>
              </a:rPr>
              <a:t>دولتی بودن و مشارکت اندک مردم در اقتصاد از موانع اساسی رشد اقتصاد و گسترش فساد در سیستم اقتصادی کشو راست که باید با رویکردی جدی شرایط تغییر یابد</a:t>
            </a:r>
            <a:r>
              <a:rPr lang="en-US" sz="2200" dirty="0" smtClean="0">
                <a:cs typeface="B Homa" pitchFamily="2" charset="-78"/>
              </a:rPr>
              <a:t>. </a:t>
            </a:r>
            <a:r>
              <a:rPr lang="ar-SA" sz="2200" dirty="0" smtClean="0">
                <a:cs typeface="B Homa" pitchFamily="2" charset="-78"/>
              </a:rPr>
              <a:t>نگرانی فعالان اقتصادی از حضور مجدد دولتی‌ها و شبه‌ دولتی‌ها در اقتصاد ایران با نزدیک شدن به زمان لغو کامل تحریم ها بیش تر از قبل شده است </a:t>
            </a:r>
            <a:r>
              <a:rPr lang="ar-SA" sz="2200" u="sng" dirty="0" smtClean="0">
                <a:cs typeface="B Homa" pitchFamily="2" charset="-78"/>
              </a:rPr>
              <a:t>وآن ها دلواپسند که مبادا دولت، باز شریک اصلی سرمایه گذاران خارجی قرار گیرد</a:t>
            </a:r>
            <a:r>
              <a:rPr lang="en-US" sz="2200" u="sng" dirty="0" smtClean="0">
                <a:cs typeface="B Homa" pitchFamily="2" charset="-78"/>
              </a:rPr>
              <a:t>.</a:t>
            </a:r>
            <a:endParaRPr lang="fa-IR" sz="2200" u="sng" dirty="0" smtClean="0">
              <a:cs typeface="B Homa" pitchFamily="2" charset="-78"/>
            </a:endParaRPr>
          </a:p>
          <a:p>
            <a:pPr algn="just" rtl="1">
              <a:lnSpc>
                <a:spcPct val="120000"/>
              </a:lnSpc>
            </a:pPr>
            <a:endParaRPr lang="en-US" sz="2200" u="sng" dirty="0">
              <a:cs typeface="B Homa" pitchFamily="2" charset="-78"/>
            </a:endParaRPr>
          </a:p>
        </p:txBody>
      </p:sp>
      <p:sp>
        <p:nvSpPr>
          <p:cNvPr id="4" name="Rectangle 3"/>
          <p:cNvSpPr/>
          <p:nvPr/>
        </p:nvSpPr>
        <p:spPr>
          <a:xfrm>
            <a:off x="152400" y="6019800"/>
            <a:ext cx="8763000" cy="646331"/>
          </a:xfrm>
          <a:prstGeom prst="rect">
            <a:avLst/>
          </a:prstGeom>
        </p:spPr>
        <p:txBody>
          <a:bodyPr wrap="square">
            <a:spAutoFit/>
          </a:bodyPr>
          <a:lstStyle/>
          <a:p>
            <a:pPr algn="r" rtl="1"/>
            <a:r>
              <a:rPr lang="ar-SA" b="1" dirty="0" smtClean="0">
                <a:solidFill>
                  <a:srgbClr val="C00000"/>
                </a:solidFill>
                <a:cs typeface="B Homa" pitchFamily="2" charset="-78"/>
              </a:rPr>
              <a:t>تا زمانی که دولت اقتصاد را مدیریت می کند و مردم منتظر معجزه تولید و ثروت از طرف دولت هستند، نباید انتظار اتفاقی عظیم در راستای عملیاتی کردن اقتصاد مقاومتی داشت</a:t>
            </a:r>
            <a:endParaRPr lang="en-US" b="1" dirty="0">
              <a:solidFill>
                <a:srgbClr val="C00000"/>
              </a:solidFill>
              <a:cs typeface="B Homa" pitchFamily="2" charset="-78"/>
            </a:endParaRPr>
          </a:p>
        </p:txBody>
      </p:sp>
    </p:spTree>
    <p:extLst>
      <p:ext uri="{BB962C8B-B14F-4D97-AF65-F5344CB8AC3E}">
        <p14:creationId xmlns:p14="http://schemas.microsoft.com/office/powerpoint/2010/main" val="3169702212"/>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282185" y="1772816"/>
            <a:ext cx="8610600" cy="4516621"/>
          </a:xfrm>
          <a:prstGeom prst="rect">
            <a:avLst/>
          </a:prstGeom>
        </p:spPr>
        <p:txBody>
          <a:bodyPr wrap="square">
            <a:spAutoFit/>
          </a:bodyPr>
          <a:lstStyle/>
          <a:p>
            <a:pPr algn="just" rtl="1"/>
            <a:r>
              <a:rPr lang="fa-IR" sz="2000" b="1" dirty="0" smtClean="0">
                <a:solidFill>
                  <a:srgbClr val="C00000"/>
                </a:solidFill>
                <a:cs typeface="B Titr" pitchFamily="2" charset="-78"/>
              </a:rPr>
              <a:t>5-</a:t>
            </a:r>
            <a:r>
              <a:rPr lang="en-US" sz="2000" b="1" dirty="0" smtClean="0">
                <a:solidFill>
                  <a:srgbClr val="C00000"/>
                </a:solidFill>
                <a:cs typeface="B Titr" pitchFamily="2" charset="-78"/>
              </a:rPr>
              <a:t> </a:t>
            </a:r>
            <a:r>
              <a:rPr lang="ar-SA" sz="2000" b="1" dirty="0" smtClean="0">
                <a:solidFill>
                  <a:srgbClr val="C00000"/>
                </a:solidFill>
                <a:cs typeface="B Titr" pitchFamily="2" charset="-78"/>
              </a:rPr>
              <a:t> نظام بخشی به حوزه مالیاتی : </a:t>
            </a:r>
            <a:endParaRPr lang="fa-IR" sz="2000" b="1" dirty="0" smtClean="0">
              <a:solidFill>
                <a:srgbClr val="C00000"/>
              </a:solidFill>
              <a:cs typeface="B Titr" pitchFamily="2" charset="-78"/>
            </a:endParaRPr>
          </a:p>
          <a:p>
            <a:pPr algn="just" rtl="1">
              <a:lnSpc>
                <a:spcPct val="150000"/>
              </a:lnSpc>
            </a:pPr>
            <a:r>
              <a:rPr lang="ar-SA" sz="2000" dirty="0" smtClean="0">
                <a:cs typeface="B Homa" pitchFamily="2" charset="-78"/>
              </a:rPr>
              <a:t>دولت در حوزه مالیاتی نیز نیاز دارد به  رفع مشکلات مقرراتی بپردازد و در سختگیری‌هایی که به بخش خصوصی روا می‌دارد، تجدیدنظر کند و فضای تنفسی به بخش خصوصی بدهد تا بتواند روی پای خود بایستد. انظباط و بازرسی مالی از جمله مهم ترین درخواست های فعالان اقتصادی از دولت است؛ چرا که بخش بزرگی از اقتصاد کشور در حال حاضر زیر چتر مالیاتی قرار ندارد زیرا یا به ‌راحتی از مالیات فرار می‌کنند یا اصلا مشمول آن نمی‌شوند. بنابراین مالیات منحصر به بخشی از تولیدکنندگان و کارکنان دولت بوده است </a:t>
            </a:r>
            <a:r>
              <a:rPr lang="ar-SA" sz="2000" dirty="0" smtClean="0">
                <a:solidFill>
                  <a:srgbClr val="C00000"/>
                </a:solidFill>
                <a:cs typeface="B Homa" pitchFamily="2" charset="-78"/>
              </a:rPr>
              <a:t>میزان درآمدهای مالیاتی دولت در سال </a:t>
            </a:r>
            <a:r>
              <a:rPr lang="fa-IR" sz="2000" dirty="0" smtClean="0">
                <a:solidFill>
                  <a:srgbClr val="C00000"/>
                </a:solidFill>
                <a:cs typeface="B Homa" pitchFamily="2" charset="-78"/>
              </a:rPr>
              <a:t>۹۳</a:t>
            </a:r>
            <a:r>
              <a:rPr lang="ar-SA" sz="2000" dirty="0" smtClean="0">
                <a:solidFill>
                  <a:srgbClr val="C00000"/>
                </a:solidFill>
                <a:cs typeface="B Homa" pitchFamily="2" charset="-78"/>
              </a:rPr>
              <a:t> در مقایسه با سال </a:t>
            </a:r>
            <a:r>
              <a:rPr lang="fa-IR" sz="2000" dirty="0" smtClean="0">
                <a:solidFill>
                  <a:srgbClr val="C00000"/>
                </a:solidFill>
                <a:cs typeface="B Homa" pitchFamily="2" charset="-78"/>
              </a:rPr>
              <a:t>۹۲</a:t>
            </a:r>
            <a:r>
              <a:rPr lang="ar-SA" sz="2000" dirty="0" smtClean="0">
                <a:solidFill>
                  <a:srgbClr val="C00000"/>
                </a:solidFill>
                <a:cs typeface="B Homa" pitchFamily="2" charset="-78"/>
              </a:rPr>
              <a:t> معادل </a:t>
            </a:r>
            <a:r>
              <a:rPr lang="fa-IR" sz="2000" dirty="0" smtClean="0">
                <a:solidFill>
                  <a:srgbClr val="C00000"/>
                </a:solidFill>
                <a:cs typeface="B Homa" pitchFamily="2" charset="-78"/>
              </a:rPr>
              <a:t>۵۰</a:t>
            </a:r>
            <a:r>
              <a:rPr lang="ar-SA" sz="2000" dirty="0" smtClean="0">
                <a:solidFill>
                  <a:srgbClr val="C00000"/>
                </a:solidFill>
                <a:cs typeface="B Homa" pitchFamily="2" charset="-78"/>
              </a:rPr>
              <a:t> درصد افزایش یافته است، در حالی که این مسئله با نرخ رشد اقتصادی، شرایط بشدت رکود فعلی همخوانی ندارد</a:t>
            </a:r>
            <a:r>
              <a:rPr lang="ar-SA" sz="2000" dirty="0" smtClean="0">
                <a:cs typeface="B Homa" pitchFamily="2" charset="-78"/>
              </a:rPr>
              <a:t>. در این شرایط باید فشارها را از روی تولید کم کرد نه اینکه فشار بیشتری به تولید وارد نمود</a:t>
            </a:r>
            <a:endParaRPr lang="en-US" sz="2000" dirty="0">
              <a:cs typeface="B Homa" pitchFamily="2" charset="-78"/>
            </a:endParaRPr>
          </a:p>
        </p:txBody>
      </p:sp>
    </p:spTree>
    <p:extLst>
      <p:ext uri="{BB962C8B-B14F-4D97-AF65-F5344CB8AC3E}">
        <p14:creationId xmlns:p14="http://schemas.microsoft.com/office/powerpoint/2010/main" val="284365990"/>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7" y="692696"/>
            <a:ext cx="8677833" cy="715962"/>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368293" y="1916832"/>
            <a:ext cx="8596195" cy="3022366"/>
          </a:xfrm>
          <a:prstGeom prst="rect">
            <a:avLst/>
          </a:prstGeom>
        </p:spPr>
        <p:txBody>
          <a:bodyPr wrap="square">
            <a:spAutoFit/>
          </a:bodyPr>
          <a:lstStyle/>
          <a:p>
            <a:pPr algn="just" rtl="1"/>
            <a:r>
              <a:rPr lang="fa-IR" sz="2000" b="1" dirty="0" smtClean="0">
                <a:solidFill>
                  <a:srgbClr val="C00000"/>
                </a:solidFill>
                <a:cs typeface="B Titr" pitchFamily="2" charset="-78"/>
              </a:rPr>
              <a:t>6</a:t>
            </a:r>
            <a:r>
              <a:rPr lang="ar-SA" sz="2000" b="1" dirty="0" smtClean="0">
                <a:solidFill>
                  <a:srgbClr val="C00000"/>
                </a:solidFill>
                <a:cs typeface="B Titr" pitchFamily="2" charset="-78"/>
              </a:rPr>
              <a:t>- منطبق ساختن بانکداری داخلی با رویه های موجود بانکداری جهانی : </a:t>
            </a:r>
            <a:endParaRPr lang="fa-IR" sz="2000" b="1" dirty="0" smtClean="0">
              <a:solidFill>
                <a:srgbClr val="C00000"/>
              </a:solidFill>
              <a:cs typeface="B Titr" pitchFamily="2" charset="-78"/>
            </a:endParaRPr>
          </a:p>
          <a:p>
            <a:pPr algn="just" rtl="1">
              <a:lnSpc>
                <a:spcPct val="120000"/>
              </a:lnSpc>
            </a:pPr>
            <a:r>
              <a:rPr lang="ar-SA" sz="2000" dirty="0" smtClean="0">
                <a:cs typeface="B Homa" pitchFamily="2" charset="-78"/>
              </a:rPr>
              <a:t>اگر چه برچیده شدن تحریم های بانکی یک فرصت برای این بخش مهم اقتصادی کشور محسوب می شود اما مسئولان اقتصادی و نظام بانکی کشور می بایست با اتکاء به برنامه اقتصاد مقاومتی ، تقویت روش های نظارتی  و برداشتن مشکلات اساسی بانک ها مانند  ساماندهی بازار غیر متشکل پولی از جمله موسسه های غیر مجاز ، افزایش سرمایه بانک ها ، پرداخت بدهی دولت به بانک ها ، کاستن از مطالبات معوق و حرکت به سمت یک نظام بانکی چابک و کارآمد ؛ تولید و سرمایه گذاری را در کشور رونق بخشند</a:t>
            </a:r>
            <a:r>
              <a:rPr lang="en-US" sz="2000" dirty="0" smtClean="0">
                <a:cs typeface="B Homa" pitchFamily="2" charset="-78"/>
              </a:rPr>
              <a:t>. </a:t>
            </a:r>
            <a:endParaRPr lang="fa-IR" sz="2000" dirty="0" smtClean="0">
              <a:cs typeface="B Homa" pitchFamily="2" charset="-78"/>
            </a:endParaRPr>
          </a:p>
          <a:p>
            <a:pPr algn="just" rtl="1">
              <a:lnSpc>
                <a:spcPct val="120000"/>
              </a:lnSpc>
            </a:pPr>
            <a:endParaRPr lang="en-US" sz="2200" dirty="0">
              <a:cs typeface="B Homa" pitchFamily="2" charset="-78"/>
            </a:endParaRPr>
          </a:p>
        </p:txBody>
      </p:sp>
      <p:sp>
        <p:nvSpPr>
          <p:cNvPr id="22529" name="Rectangle 1"/>
          <p:cNvSpPr>
            <a:spLocks noChangeArrowheads="1"/>
          </p:cNvSpPr>
          <p:nvPr/>
        </p:nvSpPr>
        <p:spPr bwMode="auto">
          <a:xfrm>
            <a:off x="376822" y="4525838"/>
            <a:ext cx="8587665" cy="19236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2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B Homa" pitchFamily="2" charset="-78"/>
              </a:rPr>
              <a:t>از سوی دیگر  نظام بانکی رکن اصلی حمایت از اقتصاد و صنعت است.بر خلاف بسیاری از کشور های پیشرفته که بازار سرمایه نقش مهمی در اقتصاد دارد، اقتصاد ایران بانک محور است درنتیجه عملکرد بانک ها واقتصادکشور به شدت یکدیگر را تحت تاثیر قرار می دهند لذا تقویت بانکداری درحوزه بین الملل پس از رفع تحریم هاهمراه با تقویت عملکرد سیستم بانکی منجر به بهبود وضعیت اقتصادی کشور نیزخواهد شد</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Homa" pitchFamily="2" charset="-78"/>
              </a:rPr>
              <a:t>.</a:t>
            </a:r>
            <a:endParaRPr kumimoji="0" lang="en-US" sz="2000" b="0" i="0" u="none" strike="noStrike" cap="none" normalizeH="0" baseline="0" dirty="0" smtClean="0">
              <a:ln>
                <a:noFill/>
              </a:ln>
              <a:solidFill>
                <a:schemeClr val="tx1"/>
              </a:solidFill>
              <a:effectLst/>
              <a:latin typeface="Arial" pitchFamily="34" charset="0"/>
              <a:cs typeface="B Homa" pitchFamily="2" charset="-78"/>
            </a:endParaRPr>
          </a:p>
        </p:txBody>
      </p:sp>
    </p:spTree>
    <p:extLst>
      <p:ext uri="{BB962C8B-B14F-4D97-AF65-F5344CB8AC3E}">
        <p14:creationId xmlns:p14="http://schemas.microsoft.com/office/powerpoint/2010/main" val="2901496730"/>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7942728" cy="931986"/>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2800" dirty="0" smtClean="0">
                <a:solidFill>
                  <a:srgbClr val="C00000"/>
                </a:solidFill>
              </a:rPr>
              <a:t>اقدامات مهم اقتصاد ایران جهت برپایی اقتصاد مقاومتی در دوره پساتحریم</a:t>
            </a:r>
            <a:endParaRPr lang="fa-IR" sz="2800" b="1" spc="50" dirty="0">
              <a:ln w="11430"/>
              <a:solidFill>
                <a:srgbClr val="C00000"/>
              </a:solidFill>
              <a:effectLst>
                <a:outerShdw blurRad="76200" dist="50800" dir="5400000" algn="tl" rotWithShape="0">
                  <a:srgbClr val="000000">
                    <a:alpha val="65000"/>
                  </a:srgbClr>
                </a:outerShdw>
              </a:effectLst>
              <a:latin typeface="Constantia" pitchFamily="18" charset="0"/>
              <a:ea typeface="Majalla UI"/>
              <a:cs typeface="B Titr" pitchFamily="2" charset="-78"/>
            </a:endParaRPr>
          </a:p>
        </p:txBody>
      </p:sp>
      <p:sp>
        <p:nvSpPr>
          <p:cNvPr id="8" name="Rectangle 7"/>
          <p:cNvSpPr/>
          <p:nvPr/>
        </p:nvSpPr>
        <p:spPr>
          <a:xfrm>
            <a:off x="443552" y="1988840"/>
            <a:ext cx="8686800" cy="4378122"/>
          </a:xfrm>
          <a:prstGeom prst="rect">
            <a:avLst/>
          </a:prstGeom>
        </p:spPr>
        <p:txBody>
          <a:bodyPr wrap="square">
            <a:spAutoFit/>
          </a:bodyPr>
          <a:lstStyle/>
          <a:p>
            <a:pPr algn="justLow" rtl="1"/>
            <a:r>
              <a:rPr lang="fa-IR" sz="2000" b="1" dirty="0" smtClean="0">
                <a:solidFill>
                  <a:srgbClr val="C00000"/>
                </a:solidFill>
                <a:cs typeface="B Titr" pitchFamily="2" charset="-78"/>
              </a:rPr>
              <a:t>7</a:t>
            </a:r>
            <a:r>
              <a:rPr lang="ar-SA" sz="2000" b="1" dirty="0" smtClean="0">
                <a:solidFill>
                  <a:srgbClr val="C00000"/>
                </a:solidFill>
                <a:cs typeface="B Titr" pitchFamily="2" charset="-78"/>
              </a:rPr>
              <a:t>- گسترش فعالیت بانکداری درخارج ازکشوردرحوزه اقتصاد کلان: </a:t>
            </a:r>
            <a:endParaRPr lang="fa-IR" sz="2000" b="1" dirty="0" smtClean="0">
              <a:solidFill>
                <a:srgbClr val="C00000"/>
              </a:solidFill>
              <a:cs typeface="B Titr" pitchFamily="2" charset="-78"/>
            </a:endParaRPr>
          </a:p>
          <a:p>
            <a:pPr algn="justLow" rtl="1">
              <a:lnSpc>
                <a:spcPct val="130000"/>
              </a:lnSpc>
            </a:pPr>
            <a:r>
              <a:rPr lang="ar-SA" sz="2000" dirty="0" smtClean="0">
                <a:cs typeface="B Homa" pitchFamily="2" charset="-78"/>
              </a:rPr>
              <a:t>یکی از مهم ترین مسائل مورد اشاره در برجام، این است که شعب بانک‌های تابعه ایرانی که از فهرست تحریم‌ها خارج می‌شوند، می توانند در سایر کشور‌ها فعالیت خود را انجام دهند </a:t>
            </a:r>
            <a:r>
              <a:rPr lang="fa-IR" sz="2000" dirty="0" smtClean="0">
                <a:cs typeface="B Homa" pitchFamily="2" charset="-78"/>
              </a:rPr>
              <a:t>. </a:t>
            </a:r>
            <a:r>
              <a:rPr lang="ar-SA" sz="2000" dirty="0" smtClean="0">
                <a:cs typeface="B Homa" pitchFamily="2" charset="-78"/>
              </a:rPr>
              <a:t>گسترش فعالیت بانکداری درخارج ازکشوردرحوزه اقتصاد کلان باعث افزایش تجارت بین المللی ، افزایش توان مالی پروژه ها وافزایش رشد اقتصادی کشور شده وبرای بانک های کشورمان که درصددافزایش منابع ،افزایش سودآوری وکاهش ریسک هستند</a:t>
            </a:r>
            <a:r>
              <a:rPr lang="fa-IR" sz="2000" dirty="0" smtClean="0">
                <a:cs typeface="B Homa" pitchFamily="2" charset="-78"/>
              </a:rPr>
              <a:t> </a:t>
            </a:r>
            <a:r>
              <a:rPr lang="ar-SA" sz="2000" dirty="0" smtClean="0">
                <a:cs typeface="B Homa" pitchFamily="2" charset="-78"/>
              </a:rPr>
              <a:t>یک ضرورت اجتناب ناپذیر خواهد بود</a:t>
            </a:r>
            <a:endParaRPr lang="fa-IR" sz="2000" dirty="0" smtClean="0">
              <a:cs typeface="B Homa" pitchFamily="2" charset="-78"/>
            </a:endParaRPr>
          </a:p>
          <a:p>
            <a:pPr algn="justLow" rtl="1">
              <a:lnSpc>
                <a:spcPct val="130000"/>
              </a:lnSpc>
            </a:pPr>
            <a:r>
              <a:rPr lang="ar-SA" sz="2000" dirty="0" smtClean="0">
                <a:cs typeface="B Homa" pitchFamily="2" charset="-78"/>
              </a:rPr>
              <a:t>برخی از این استراتژی در بانک ها برای رسیدن به اهداف فوق عبارتند از</a:t>
            </a:r>
            <a:r>
              <a:rPr lang="en-US" sz="2000" dirty="0" smtClean="0">
                <a:cs typeface="B Homa" pitchFamily="2" charset="-78"/>
              </a:rPr>
              <a:t>:</a:t>
            </a:r>
            <a:br>
              <a:rPr lang="en-US" sz="2000" dirty="0" smtClean="0">
                <a:cs typeface="B Homa" pitchFamily="2" charset="-78"/>
              </a:rPr>
            </a:br>
            <a:r>
              <a:rPr lang="en-US" sz="2000" dirty="0" smtClean="0">
                <a:cs typeface="B Homa" pitchFamily="2" charset="-78"/>
              </a:rPr>
              <a:t>1.</a:t>
            </a:r>
            <a:r>
              <a:rPr lang="ar-SA" sz="2000" dirty="0" smtClean="0">
                <a:cs typeface="B Homa" pitchFamily="2" charset="-78"/>
              </a:rPr>
              <a:t>استراتژی عبور از مرزها</a:t>
            </a:r>
            <a:r>
              <a:rPr lang="fa-IR" sz="2000" dirty="0" smtClean="0">
                <a:cs typeface="B Homa" pitchFamily="2" charset="-78"/>
              </a:rPr>
              <a:t>          </a:t>
            </a:r>
          </a:p>
          <a:p>
            <a:pPr algn="justLow" rtl="1">
              <a:lnSpc>
                <a:spcPct val="130000"/>
              </a:lnSpc>
            </a:pPr>
            <a:r>
              <a:rPr lang="fa-IR" sz="2000" dirty="0" smtClean="0">
                <a:cs typeface="B Homa" pitchFamily="2" charset="-78"/>
              </a:rPr>
              <a:t> </a:t>
            </a:r>
            <a:r>
              <a:rPr lang="ar-SA" sz="2000" dirty="0" smtClean="0">
                <a:cs typeface="B Homa" pitchFamily="2" charset="-78"/>
              </a:rPr>
              <a:t>2.افزایش تعداد شعب درکشور های خارجی</a:t>
            </a:r>
            <a:endParaRPr lang="fa-IR" sz="2000" dirty="0" smtClean="0">
              <a:cs typeface="B Homa" pitchFamily="2" charset="-78"/>
            </a:endParaRPr>
          </a:p>
          <a:p>
            <a:pPr algn="justLow" rtl="1">
              <a:lnSpc>
                <a:spcPct val="130000"/>
              </a:lnSpc>
            </a:pPr>
            <a:r>
              <a:rPr lang="ar-SA" sz="2000" dirty="0" smtClean="0">
                <a:cs typeface="B Homa" pitchFamily="2" charset="-78"/>
              </a:rPr>
              <a:t> 3.جذب مشتریان وشرکای خارجی آنها</a:t>
            </a:r>
            <a:endParaRPr lang="fa-IR" sz="2000" dirty="0" smtClean="0">
              <a:cs typeface="B Homa" pitchFamily="2" charset="-78"/>
            </a:endParaRPr>
          </a:p>
          <a:p>
            <a:pPr algn="justLow" rtl="1">
              <a:lnSpc>
                <a:spcPct val="130000"/>
              </a:lnSpc>
            </a:pPr>
            <a:r>
              <a:rPr lang="ar-SA" sz="2000" dirty="0" smtClean="0">
                <a:cs typeface="B Homa" pitchFamily="2" charset="-78"/>
              </a:rPr>
              <a:t>4</a:t>
            </a:r>
            <a:r>
              <a:rPr lang="fa-IR" sz="2000" dirty="0" smtClean="0">
                <a:cs typeface="B Homa" pitchFamily="2" charset="-78"/>
              </a:rPr>
              <a:t>-</a:t>
            </a:r>
            <a:r>
              <a:rPr lang="ar-SA" sz="2000" dirty="0" smtClean="0">
                <a:cs typeface="B Homa" pitchFamily="2" charset="-78"/>
              </a:rPr>
              <a:t>جذب مشتریان کشور های طرف تجاری عمده</a:t>
            </a:r>
            <a:endParaRPr lang="en-US" sz="2000" dirty="0">
              <a:cs typeface="B Homa" pitchFamily="2" charset="-78"/>
            </a:endParaRPr>
          </a:p>
        </p:txBody>
      </p:sp>
    </p:spTree>
    <p:extLst>
      <p:ext uri="{BB962C8B-B14F-4D97-AF65-F5344CB8AC3E}">
        <p14:creationId xmlns:p14="http://schemas.microsoft.com/office/powerpoint/2010/main" val="3997449725"/>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868362"/>
          </a:xfrm>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2400" b="1" spc="50" dirty="0" smtClean="0">
                <a:ln w="11430"/>
                <a:solidFill>
                  <a:srgbClr val="FF0000"/>
                </a:solidFill>
                <a:effectLst>
                  <a:outerShdw blurRad="76200" dist="50800" dir="5400000" algn="tl" rotWithShape="0">
                    <a:srgbClr val="000000">
                      <a:alpha val="65000"/>
                    </a:srgbClr>
                  </a:outerShdw>
                </a:effectLst>
                <a:cs typeface="B Titr" pitchFamily="2" charset="-78"/>
              </a:rPr>
              <a:t>11 مشکل اساسی که به صورت موانع جدّی بر سر راه بهبود رشد اقتصادی ظاهر شده‌اند</a:t>
            </a:r>
            <a:endParaRPr lang="en-US" sz="2400" b="1" spc="50" dirty="0">
              <a:ln w="11430"/>
              <a:solidFill>
                <a:srgbClr val="FF0000"/>
              </a:solidFill>
              <a:effectLst>
                <a:outerShdw blurRad="76200" dist="50800" dir="5400000" algn="tl" rotWithShape="0">
                  <a:srgbClr val="000000">
                    <a:alpha val="65000"/>
                  </a:srgbClr>
                </a:outerShdw>
              </a:effectLst>
              <a:cs typeface="B Titr" pitchFamily="2" charset="-78"/>
            </a:endParaRPr>
          </a:p>
        </p:txBody>
      </p:sp>
      <p:sp>
        <p:nvSpPr>
          <p:cNvPr id="4" name="Rectangle 3"/>
          <p:cNvSpPr/>
          <p:nvPr/>
        </p:nvSpPr>
        <p:spPr>
          <a:xfrm>
            <a:off x="0" y="1143000"/>
            <a:ext cx="8839200" cy="5780044"/>
          </a:xfrm>
          <a:prstGeom prst="rect">
            <a:avLst/>
          </a:prstGeom>
        </p:spPr>
        <p:txBody>
          <a:bodyPr wrap="square">
            <a:spAutoFit/>
          </a:bodyPr>
          <a:lstStyle/>
          <a:p>
            <a:pPr marL="90488" indent="-90488" algn="r" rtl="1">
              <a:lnSpc>
                <a:spcPct val="120000"/>
              </a:lnSpc>
            </a:pPr>
            <a:r>
              <a:rPr lang="en-US" sz="2200" dirty="0" smtClean="0">
                <a:cs typeface="B Homa" pitchFamily="2" charset="-78"/>
              </a:rPr>
              <a:t>• </a:t>
            </a:r>
            <a:r>
              <a:rPr lang="ar-SA" sz="2200" dirty="0" smtClean="0">
                <a:cs typeface="B Homa" pitchFamily="2" charset="-78"/>
              </a:rPr>
              <a:t>نارسایی در تامین مالی فعالیت‌های تولیدی و سرمایـه‌گـذاری به دلیل عدم نقدشوندگی بخش بزرگی از دارایی‌های نظام بانکی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ضعف مالی دولت،</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انباشت بدهی‌های دولت به سیستم بانکی، نظام پیمانکاری، صندوق‌های بازنشستگی و تامین اجتماعی،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مصرف بالای انرژی در مقایسه با میزان تولید ناخالص داخلی و محدودیت شدید مالی شرکتهای تولید کننده انرژی،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ناکارآمدی و کسری نظام پرداخت یارانه نقدی،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کمبود آب و مشکلات زیست محیطی،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عدم بهره‌مندی از ظرفیت‌های موجود در نظام اقتصاد جهانی،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بهره‌وری پایین بنگاه‌های تولیدی و تولید محصولات با رقابت پذیری پایین،</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نظام دو نرخی ارز و محدودیت های سیاستگذاری ارزی،</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بخش غیر رسمی بزرگ،</a:t>
            </a:r>
            <a:r>
              <a:rPr lang="en-US" sz="2200" dirty="0" smtClean="0">
                <a:cs typeface="B Homa" pitchFamily="2" charset="-78"/>
              </a:rPr>
              <a:t/>
            </a:r>
            <a:br>
              <a:rPr lang="en-US" sz="2200" dirty="0" smtClean="0">
                <a:cs typeface="B Homa" pitchFamily="2" charset="-78"/>
              </a:rPr>
            </a:br>
            <a:r>
              <a:rPr lang="en-US" sz="2200" dirty="0" smtClean="0">
                <a:cs typeface="B Homa" pitchFamily="2" charset="-78"/>
              </a:rPr>
              <a:t>• </a:t>
            </a:r>
            <a:r>
              <a:rPr lang="ar-SA" sz="2200" dirty="0" smtClean="0">
                <a:cs typeface="B Homa" pitchFamily="2" charset="-78"/>
              </a:rPr>
              <a:t>و ضعف تقاضای داخلی،</a:t>
            </a:r>
            <a:endParaRPr lang="en-US" dirty="0"/>
          </a:p>
        </p:txBody>
      </p:sp>
    </p:spTree>
    <p:extLst>
      <p:ext uri="{BB962C8B-B14F-4D97-AF65-F5344CB8AC3E}">
        <p14:creationId xmlns:p14="http://schemas.microsoft.com/office/powerpoint/2010/main" val="754259707"/>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تفاوت اقتصاد مقاومتی با ریاضت اقتصادی</a:t>
            </a:r>
            <a:endParaRPr lang="fa-IR" sz="3600" dirty="0"/>
          </a:p>
        </p:txBody>
      </p:sp>
      <p:sp>
        <p:nvSpPr>
          <p:cNvPr id="3" name="Content Placeholder 2"/>
          <p:cNvSpPr>
            <a:spLocks noGrp="1"/>
          </p:cNvSpPr>
          <p:nvPr>
            <p:ph idx="1"/>
          </p:nvPr>
        </p:nvSpPr>
        <p:spPr>
          <a:xfrm>
            <a:off x="0" y="2017713"/>
            <a:ext cx="8955088" cy="4114800"/>
          </a:xfrm>
        </p:spPr>
        <p:txBody>
          <a:bodyPr/>
          <a:lstStyle/>
          <a:p>
            <a:pPr>
              <a:buNone/>
            </a:pPr>
            <a:r>
              <a:rPr lang="fa-IR" b="1" dirty="0" smtClean="0"/>
              <a:t>آیا ریاضت اقتصادی و اقتصاد مقاومتی با هم متفاوتند؟</a:t>
            </a:r>
          </a:p>
          <a:p>
            <a:pPr>
              <a:buNone/>
            </a:pPr>
            <a:r>
              <a:rPr lang="fa-IR" b="1" dirty="0" smtClean="0"/>
              <a:t>آیا اقتصاد ریاضتی یکی از شاخه های اقتصاد مقاومتی است؟</a:t>
            </a:r>
          </a:p>
          <a:p>
            <a:pPr algn="just"/>
            <a:r>
              <a:rPr lang="fa-IR" sz="2000" b="1" dirty="0" smtClean="0"/>
              <a:t>تعریف ریاضت اقتصادی</a:t>
            </a:r>
          </a:p>
          <a:p>
            <a:pPr algn="just">
              <a:buNone/>
            </a:pPr>
            <a:r>
              <a:rPr lang="fa-IR" sz="2000" b="1" dirty="0" smtClean="0"/>
              <a:t> </a:t>
            </a:r>
            <a:r>
              <a:rPr lang="fa-IR" sz="2000" dirty="0" smtClean="0"/>
              <a:t>ریاضت اقتصادی به طرحی گفته می‌شود که دولت‌ها برای </a:t>
            </a:r>
            <a:r>
              <a:rPr lang="fa-IR" sz="2000" dirty="0" smtClean="0">
                <a:solidFill>
                  <a:srgbClr val="0000FF"/>
                </a:solidFill>
              </a:rPr>
              <a:t>کاهش هزینه‌ها و رفع کسری بودجه، به کاهش و یا حذف ارائه برخی خدمات و مزایای عمومی ، صرفه جویی در مخارج جاری کشور،کاهش هزینه های رفاهی و تعدیل کارمندها </a:t>
            </a:r>
            <a:r>
              <a:rPr lang="fa-IR" sz="2000" dirty="0" smtClean="0"/>
              <a:t>در بخش دولتی دست می‌زنند که </a:t>
            </a:r>
            <a:r>
              <a:rPr lang="fa-IR" sz="2000" dirty="0" smtClean="0">
                <a:solidFill>
                  <a:srgbClr val="0000FF"/>
                </a:solidFill>
              </a:rPr>
              <a:t>یونان و ایتالیا </a:t>
            </a:r>
            <a:r>
              <a:rPr lang="fa-IR" sz="2000" dirty="0" smtClean="0"/>
              <a:t>به بخصوص یونان در حال حاضر با آن دست و پنجه نرم میکند. این طرح که به منظور مقابله با کسری بودجه توسط برخی دولت‌ها انجام می‌شود گاهی اوقات به افزایش میزان مالیات و افزایش دریافت وام‌ها و کمک‌های مالی خارجی می‌انجامد.</a:t>
            </a:r>
          </a:p>
          <a:p>
            <a:pPr algn="just">
              <a:buNone/>
            </a:pPr>
            <a:endParaRPr lang="fa-IR" sz="2000" dirty="0" smtClean="0"/>
          </a:p>
          <a:p>
            <a:pPr algn="just">
              <a:buNone/>
            </a:pPr>
            <a:endParaRPr lang="fa-IR" sz="2000" b="1" dirty="0" smtClean="0"/>
          </a:p>
          <a:p>
            <a:endParaRPr lang="fa-IR"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تفاوتها</a:t>
            </a:r>
            <a:endParaRPr lang="fa-IR" dirty="0"/>
          </a:p>
        </p:txBody>
      </p:sp>
      <p:sp>
        <p:nvSpPr>
          <p:cNvPr id="3" name="Content Placeholder 2"/>
          <p:cNvSpPr>
            <a:spLocks noGrp="1"/>
          </p:cNvSpPr>
          <p:nvPr>
            <p:ph idx="1"/>
          </p:nvPr>
        </p:nvSpPr>
        <p:spPr>
          <a:xfrm>
            <a:off x="214282" y="2000240"/>
            <a:ext cx="8929718" cy="4114800"/>
          </a:xfrm>
        </p:spPr>
        <p:txBody>
          <a:bodyPr/>
          <a:lstStyle/>
          <a:p>
            <a:pPr algn="just"/>
            <a:r>
              <a:rPr lang="fa-IR" sz="2400" dirty="0" smtClean="0"/>
              <a:t>در اقتصاد مقاومتی محدودیتی در منابع وجود ندارد اما استفاده بهینه از منابع موجود باید طی یک برنامه زمان‌بندی شده صورت گیرد و این در حالی‌ست که در ریاضت اقتصادی ما با محدودیت در منابع و سرمایه‌ها رو‌به‌رو هستیم و به‌ناچار باید با سهمیه‌بندی و کم‌مصرف کردن با محدودیت‌های موجود مقابله کنیم.</a:t>
            </a:r>
          </a:p>
          <a:p>
            <a:pPr algn="just"/>
            <a:r>
              <a:rPr lang="fa-IR" sz="2400" dirty="0" smtClean="0"/>
              <a:t> در اقتصاد مقاومتی توجه به تولید داخل ویژه و بیش از پیش می شود.</a:t>
            </a:r>
          </a:p>
          <a:p>
            <a:pPr algn="just"/>
            <a:r>
              <a:rPr lang="fa-IR" sz="2400" dirty="0" smtClean="0"/>
              <a:t>ریاضت اقتصادی هم به معنای آن است که بار سختی مشکلات اقتصادی بر روی دوش مردم قرار بگیرد نه طراحان برنامه های اقتصادی و دستگاه اجرایی. اما اقتصاد مقاومتی آن است که بار سختی ها بر دوش طراحان، برنامه ریزان و مجریان طرح اقتصادی است و مسلما تفاوت فاحشی بین این دو طرح است.</a:t>
            </a:r>
          </a:p>
          <a:p>
            <a:pPr algn="just">
              <a:buNone/>
            </a:pPr>
            <a:r>
              <a:rPr lang="fa-IR" sz="2400" dirty="0" smtClean="0"/>
              <a:t> </a:t>
            </a:r>
            <a:endParaRPr lang="fa-IR" sz="24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مقدمه</a:t>
            </a:r>
            <a:endParaRPr lang="fa-IR" dirty="0"/>
          </a:p>
        </p:txBody>
      </p:sp>
      <p:sp>
        <p:nvSpPr>
          <p:cNvPr id="3" name="Content Placeholder 2"/>
          <p:cNvSpPr>
            <a:spLocks noGrp="1"/>
          </p:cNvSpPr>
          <p:nvPr>
            <p:ph idx="1"/>
          </p:nvPr>
        </p:nvSpPr>
        <p:spPr>
          <a:xfrm>
            <a:off x="0" y="3286124"/>
            <a:ext cx="8955088" cy="3571876"/>
          </a:xfrm>
        </p:spPr>
        <p:txBody>
          <a:bodyPr/>
          <a:lstStyle/>
          <a:p>
            <a:pPr algn="just">
              <a:lnSpc>
                <a:spcPct val="150000"/>
              </a:lnSpc>
            </a:pPr>
            <a:r>
              <a:rPr lang="fa-IR" sz="2000" dirty="0" smtClean="0"/>
              <a:t>سیاستهای گوناگونی در زمینه</a:t>
            </a:r>
            <a:r>
              <a:rPr lang="en-US" sz="2000" dirty="0" smtClean="0"/>
              <a:t>‌</a:t>
            </a:r>
            <a:r>
              <a:rPr lang="fa-IR" sz="2000" dirty="0" smtClean="0"/>
              <a:t>های اقتصادی تاکنون در کشور ابلاغ شده است؛ مثل سیاست انرژی، سیاست تولید ملی، سیاست اصل ۴۴، سیاست امنیت سرمایه</a:t>
            </a:r>
            <a:r>
              <a:rPr lang="en-US" sz="2000" dirty="0" smtClean="0"/>
              <a:t>‌</a:t>
            </a:r>
            <a:r>
              <a:rPr lang="fa-IR" sz="2000" dirty="0" smtClean="0"/>
              <a:t>گذاری و غیره، هدف از این سیاستها، ارائه</a:t>
            </a:r>
            <a:r>
              <a:rPr lang="en-US" sz="2000" dirty="0" smtClean="0"/>
              <a:t>‌</a:t>
            </a:r>
            <a:r>
              <a:rPr lang="fa-IR" sz="2000" dirty="0" smtClean="0"/>
              <a:t>ی نقشه ی </a:t>
            </a:r>
            <a:r>
              <a:rPr lang="en-US" sz="2000" dirty="0" smtClean="0"/>
              <a:t>‌</a:t>
            </a:r>
            <a:r>
              <a:rPr lang="fa-IR" sz="2000" dirty="0" smtClean="0"/>
              <a:t>راه و تدوین شاخص های راهبری آن است؛ مجموعه</a:t>
            </a:r>
            <a:r>
              <a:rPr lang="en-US" sz="2000" dirty="0" smtClean="0"/>
              <a:t>‌</a:t>
            </a:r>
            <a:r>
              <a:rPr lang="fa-IR" sz="2000" dirty="0" smtClean="0"/>
              <a:t>ی </a:t>
            </a:r>
            <a:r>
              <a:rPr lang="fa-IR" sz="2000" b="1" dirty="0" smtClean="0">
                <a:hlinkClick r:id="rId2" action="ppaction://hlinkfile"/>
              </a:rPr>
              <a:t>سیاستهای اقتصاد مقاومتی </a:t>
            </a:r>
            <a:r>
              <a:rPr lang="fa-IR" sz="2000" dirty="0" smtClean="0"/>
              <a:t>نیز در واقع یک الگوی بومی و علمی، که برآمده</a:t>
            </a:r>
            <a:r>
              <a:rPr lang="en-US" sz="2000" dirty="0" smtClean="0"/>
              <a:t>‌</a:t>
            </a:r>
            <a:r>
              <a:rPr lang="fa-IR" sz="2000" dirty="0" smtClean="0"/>
              <a:t>ی از فرهنگ انقلابی و اسلامی است و متناسب با وضعیت امروز و فردای کشور عزیزمان ایران اسلامی تدوین و ابلاغ شده و با توجه به شرایط کشور در ایجاد ارتباط با اقتصاد جهانی با حفظ اصول و ارزشهای خود از جمله استقلال طلبی، عزت</a:t>
            </a:r>
            <a:r>
              <a:rPr lang="en-US" sz="2000" dirty="0" smtClean="0"/>
              <a:t>‌</a:t>
            </a:r>
            <a:r>
              <a:rPr lang="fa-IR" sz="2000" dirty="0" smtClean="0"/>
              <a:t>مداری</a:t>
            </a:r>
            <a:r>
              <a:rPr lang="en-US" sz="2000" dirty="0" smtClean="0"/>
              <a:t>‌</a:t>
            </a:r>
            <a:r>
              <a:rPr lang="fa-IR" sz="2000" dirty="0" smtClean="0"/>
              <a:t> و اصرار نظام جمهوری اسلامی بر عدم تأثیر سیاستهای قدرتهای استکباری و سلطه جو برکشور، نیازی مشهود، ملموس و ضرورتی غیر قابل انکار است.</a:t>
            </a:r>
            <a:endParaRPr lang="en-US" sz="2000" dirty="0" smtClean="0"/>
          </a:p>
          <a:p>
            <a:pPr algn="just">
              <a:lnSpc>
                <a:spcPct val="150000"/>
              </a:lnSpc>
            </a:pPr>
            <a:endParaRPr lang="fa-IR" sz="2000" dirty="0"/>
          </a:p>
        </p:txBody>
      </p:sp>
      <p:sp>
        <p:nvSpPr>
          <p:cNvPr id="5" name="Rounded Rectangle 4"/>
          <p:cNvSpPr/>
          <p:nvPr/>
        </p:nvSpPr>
        <p:spPr bwMode="auto">
          <a:xfrm>
            <a:off x="785786" y="1928802"/>
            <a:ext cx="8001056" cy="128588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Tahoma" pitchFamily="34" charset="0"/>
                <a:cs typeface="B Nazanin" pitchFamily="2" charset="-78"/>
              </a:rPr>
              <a:t>تولد مفهوم اقتصاد مقاومتی:</a:t>
            </a:r>
          </a:p>
          <a:p>
            <a:pPr algn="ctr" rtl="0" fontAlgn="base">
              <a:spcBef>
                <a:spcPct val="0"/>
              </a:spcBef>
              <a:spcAft>
                <a:spcPct val="0"/>
              </a:spcAft>
            </a:pPr>
            <a:r>
              <a:rPr lang="fa-IR" sz="2800" dirty="0">
                <a:cs typeface="B Nazanin" pitchFamily="2" charset="-78"/>
              </a:rPr>
              <a:t>در دیدار کارآفرینان با مقام معظم رهبری در شهریور سال 1389</a:t>
            </a:r>
            <a:endParaRPr kumimoji="0" lang="fa-IR" sz="2800" b="0" i="0" u="none" strike="noStrike" cap="none" normalizeH="0" baseline="0" dirty="0" smtClean="0">
              <a:ln>
                <a:noFill/>
              </a:ln>
              <a:solidFill>
                <a:schemeClr val="tx1"/>
              </a:solidFill>
              <a:effectLst/>
              <a:latin typeface="Tahoma" pitchFamily="34" charset="0"/>
              <a:cs typeface="B Nazanin" pitchFamily="2" charset="-78"/>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smtClean="0"/>
              <a:t>اقتصاد مقاومتی و اقتصاد دانش بنیان</a:t>
            </a:r>
            <a:endParaRPr lang="fa-IR" sz="4000" dirty="0"/>
          </a:p>
        </p:txBody>
      </p:sp>
      <p:sp>
        <p:nvSpPr>
          <p:cNvPr id="3" name="Content Placeholder 2"/>
          <p:cNvSpPr>
            <a:spLocks noGrp="1"/>
          </p:cNvSpPr>
          <p:nvPr>
            <p:ph idx="1"/>
          </p:nvPr>
        </p:nvSpPr>
        <p:spPr>
          <a:xfrm>
            <a:off x="0" y="2017713"/>
            <a:ext cx="8955088" cy="4114800"/>
          </a:xfrm>
        </p:spPr>
        <p:txBody>
          <a:bodyPr/>
          <a:lstStyle/>
          <a:p>
            <a:pPr algn="just"/>
            <a:r>
              <a:rPr lang="fa-IR" dirty="0" smtClean="0"/>
              <a:t>درعصرحاضر، اصطلاح اقتصاد دانش‌بنیان، که توسط </a:t>
            </a:r>
            <a:r>
              <a:rPr lang="en-US" dirty="0" smtClean="0"/>
              <a:t>OECD</a:t>
            </a:r>
            <a:r>
              <a:rPr lang="fa-IR" dirty="0" smtClean="0"/>
              <a:t> مورد تأکید خاص در استراتژی توسعه‌ی ملل قرار گرفته است، گویای تأکید بر نقش دانش و فناوری در جریان توسعه‌ی اقتصادی است. از این رو، می‌توان گفت در اقتصاد دانش‌بنیان، </a:t>
            </a:r>
            <a:r>
              <a:rPr lang="fa-IR" dirty="0" smtClean="0">
                <a:solidFill>
                  <a:srgbClr val="0000FF"/>
                </a:solidFill>
              </a:rPr>
              <a:t>به دانش از نظر کیفی و کمّی</a:t>
            </a:r>
            <a:r>
              <a:rPr lang="fa-IR" dirty="0" smtClean="0"/>
              <a:t> بااهمیت‌تر از اقتصاد کلاسیک نگریسته می‌شود. طبق تعریف این سازمان، اقتصاد دانش‌بنیان اقتصادی است که مستقیماً بر مبنای تولید، توزیع و مصرف دانش و اطلاعات قرار گرفته باشد. بسیاری از اقتصاددانان بر این باورند که امروزه دیگر حجم سرمایه و اندازه‌ی بازار در توسعه‌ی اقتصادی ملل نقش اساسی ندارد، بلکه این نقش را دانش و فناوری ایفا می‌کند.</a:t>
            </a:r>
            <a:endParaRPr lang="en-US" dirty="0" smtClean="0"/>
          </a:p>
          <a:p>
            <a:pPr algn="just"/>
            <a:endParaRPr lang="fa-IR" dirty="0"/>
          </a:p>
        </p:txBody>
      </p:sp>
      <p:pic>
        <p:nvPicPr>
          <p:cNvPr id="1027" name="Picture 3"/>
          <p:cNvPicPr>
            <a:picLocks noChangeAspect="1" noChangeArrowheads="1"/>
          </p:cNvPicPr>
          <p:nvPr/>
        </p:nvPicPr>
        <p:blipFill>
          <a:blip r:embed="rId2" cstate="print"/>
          <a:srcRect/>
          <a:stretch>
            <a:fillRect/>
          </a:stretch>
        </p:blipFill>
        <p:spPr bwMode="auto">
          <a:xfrm>
            <a:off x="-5786510" y="285728"/>
            <a:ext cx="5705475" cy="54197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786510" y="1466850"/>
            <a:ext cx="5572125" cy="53911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5572125" y="1916832"/>
            <a:ext cx="5572125" cy="54292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5.78035E-7 L 0.67118 -0.0104 " pathEditMode="relative" rAng="0" ptsTypes="AA">
                                      <p:cBhvr>
                                        <p:cTn id="6" dur="2000" fill="hold"/>
                                        <p:tgtEl>
                                          <p:spTgt spid="1027"/>
                                        </p:tgtEl>
                                        <p:attrNameLst>
                                          <p:attrName>ppt_x</p:attrName>
                                          <p:attrName>ppt_y</p:attrName>
                                        </p:attrNameLst>
                                      </p:cBhvr>
                                      <p:rCtr x="33600" y="-50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5E-6 -2.77457E-6 L 0.74931 -0.05433 " pathEditMode="relative" rAng="0" ptsTypes="AA">
                                      <p:cBhvr>
                                        <p:cTn id="10" dur="2000" fill="hold"/>
                                        <p:tgtEl>
                                          <p:spTgt spid="1028"/>
                                        </p:tgtEl>
                                        <p:attrNameLst>
                                          <p:attrName>ppt_x</p:attrName>
                                          <p:attrName>ppt_y</p:attrName>
                                        </p:attrNameLst>
                                      </p:cBhvr>
                                      <p:rCtr x="37500" y="-270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E-6 1.6763E-6 L 0.93056 -0.06104 " pathEditMode="relative" rAng="0" ptsTypes="AA">
                                      <p:cBhvr>
                                        <p:cTn id="14" dur="2000" fill="hold"/>
                                        <p:tgtEl>
                                          <p:spTgt spid="1029"/>
                                        </p:tgtEl>
                                        <p:attrNameLst>
                                          <p:attrName>ppt_x</p:attrName>
                                          <p:attrName>ppt_y</p:attrName>
                                        </p:attrNameLst>
                                      </p:cBhvr>
                                      <p:rCtr x="46500" y="-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کارکردهای اقتصاد دانش بنیان</a:t>
            </a:r>
            <a:endParaRPr lang="fa-IR" dirty="0"/>
          </a:p>
        </p:txBody>
      </p:sp>
      <p:sp>
        <p:nvSpPr>
          <p:cNvPr id="3" name="Content Placeholder 2"/>
          <p:cNvSpPr>
            <a:spLocks noGrp="1"/>
          </p:cNvSpPr>
          <p:nvPr>
            <p:ph idx="1"/>
          </p:nvPr>
        </p:nvSpPr>
        <p:spPr>
          <a:xfrm>
            <a:off x="3143240" y="1785926"/>
            <a:ext cx="5929354" cy="4786346"/>
          </a:xfrm>
        </p:spPr>
        <p:txBody>
          <a:bodyPr/>
          <a:lstStyle/>
          <a:p>
            <a:pPr algn="just">
              <a:buNone/>
            </a:pPr>
            <a:r>
              <a:rPr lang="fa-IR" sz="1800" b="1" dirty="0" smtClean="0"/>
              <a:t>1.</a:t>
            </a:r>
            <a:r>
              <a:rPr lang="fa-IR" sz="1800" dirty="0" smtClean="0"/>
              <a:t> </a:t>
            </a:r>
            <a:r>
              <a:rPr lang="fa-IR" sz="2000" dirty="0" smtClean="0"/>
              <a:t>جذب و تبدیل ایده‌ها به محصول و مشاغل پایدار.</a:t>
            </a:r>
            <a:endParaRPr lang="en-US" sz="2000" dirty="0" smtClean="0"/>
          </a:p>
          <a:p>
            <a:pPr algn="just">
              <a:buNone/>
            </a:pPr>
            <a:r>
              <a:rPr lang="fa-IR" sz="2000" b="1" dirty="0" smtClean="0"/>
              <a:t>2. </a:t>
            </a:r>
            <a:r>
              <a:rPr lang="fa-IR" sz="2000" dirty="0" smtClean="0"/>
              <a:t>هم‌افزایی علم و ثروت (تجاری‌سازی علم و دانش).</a:t>
            </a:r>
            <a:endParaRPr lang="en-US" sz="2000" dirty="0" smtClean="0"/>
          </a:p>
          <a:p>
            <a:pPr algn="just">
              <a:buNone/>
            </a:pPr>
            <a:r>
              <a:rPr lang="fa-IR" sz="2000" b="1" dirty="0" smtClean="0"/>
              <a:t>3.</a:t>
            </a:r>
            <a:r>
              <a:rPr lang="fa-IR" sz="2000" dirty="0" smtClean="0"/>
              <a:t> تجاری‌سازی یافته‌های پژوهشی و تحقیقاتی.</a:t>
            </a:r>
            <a:endParaRPr lang="en-US" sz="2000" dirty="0" smtClean="0"/>
          </a:p>
          <a:p>
            <a:pPr algn="just">
              <a:buNone/>
            </a:pPr>
            <a:r>
              <a:rPr lang="fa-IR" sz="2000" b="1" dirty="0" smtClean="0"/>
              <a:t>4. </a:t>
            </a:r>
            <a:r>
              <a:rPr lang="fa-IR" sz="2000" dirty="0" smtClean="0"/>
              <a:t>توانمندسازی دانش‌آموختگان به منظور ورود به فضای کسب‌وکار.</a:t>
            </a:r>
            <a:endParaRPr lang="en-US" sz="2000" dirty="0" smtClean="0"/>
          </a:p>
          <a:p>
            <a:pPr algn="just">
              <a:buNone/>
            </a:pPr>
            <a:r>
              <a:rPr lang="fa-IR" sz="2000" b="1" dirty="0" smtClean="0"/>
              <a:t>5.</a:t>
            </a:r>
            <a:r>
              <a:rPr lang="fa-IR" sz="2000" dirty="0" smtClean="0"/>
              <a:t> حمایت، هدایت و سمت‌دهی در جهت نوآوری‌ها و تولید فناوری‌های برتر.</a:t>
            </a:r>
            <a:endParaRPr lang="en-US" sz="2000" dirty="0" smtClean="0"/>
          </a:p>
          <a:p>
            <a:pPr algn="just">
              <a:buNone/>
            </a:pPr>
            <a:r>
              <a:rPr lang="fa-IR" sz="2000" b="1" dirty="0" smtClean="0"/>
              <a:t>6. </a:t>
            </a:r>
            <a:r>
              <a:rPr lang="fa-IR" sz="2000" dirty="0" smtClean="0"/>
              <a:t>ایجاد زمینه برای به‌کارگیری هرچه بیشتر توانمندی‌های دانشگاه‌ها و واحدهای پژوهشی در جامعه.</a:t>
            </a:r>
            <a:endParaRPr lang="en-US" sz="2000" dirty="0" smtClean="0"/>
          </a:p>
          <a:p>
            <a:pPr algn="just">
              <a:buNone/>
            </a:pPr>
            <a:r>
              <a:rPr lang="fa-IR" sz="2000" b="1" dirty="0" smtClean="0"/>
              <a:t>7. </a:t>
            </a:r>
            <a:r>
              <a:rPr lang="fa-IR" sz="2000" dirty="0" smtClean="0"/>
              <a:t>ترغیب متخصصین، نوآوران، مخترعان، اعضای هیئت‌علمی دانشگاه‌ها و واحدهای پژوهشی برای فعالیت‌های بیشتر در رفع نیازهای جامعه برای ترویج فرهنگ تجاری‌سازی در دانشگاه‌ها و مراکز پژوهشی.</a:t>
            </a:r>
            <a:endParaRPr lang="en-US" sz="2000" dirty="0" smtClean="0"/>
          </a:p>
          <a:p>
            <a:pPr algn="just">
              <a:buNone/>
            </a:pPr>
            <a:r>
              <a:rPr lang="fa-IR" sz="2000" b="1" dirty="0" smtClean="0"/>
              <a:t>8.</a:t>
            </a:r>
            <a:r>
              <a:rPr lang="fa-IR" sz="2000" dirty="0" smtClean="0"/>
              <a:t> تشویق بنگاه‌های اقتصادی و دستگاه‌های اجرایی به بهره‌گیری از یافته‌های پژوهشی و فناوری‌های شکل‌یافته در مراکز پژوهشی.</a:t>
            </a:r>
            <a:endParaRPr lang="en-US" sz="2000" dirty="0" smtClean="0"/>
          </a:p>
          <a:p>
            <a:pPr algn="just">
              <a:buNone/>
            </a:pPr>
            <a:r>
              <a:rPr lang="fa-IR" sz="2000" b="1" dirty="0" smtClean="0"/>
              <a:t>9. </a:t>
            </a:r>
            <a:r>
              <a:rPr lang="fa-IR" sz="2000" dirty="0" smtClean="0"/>
              <a:t>ارتقای فرهنگ عمومی کارآفرینی.</a:t>
            </a:r>
            <a:endParaRPr lang="en-US" sz="2000" dirty="0" smtClean="0"/>
          </a:p>
          <a:p>
            <a:pPr algn="just">
              <a:buNone/>
            </a:pPr>
            <a:endParaRPr lang="fa-IR" sz="1800" dirty="0"/>
          </a:p>
        </p:txBody>
      </p:sp>
      <p:sp>
        <p:nvSpPr>
          <p:cNvPr id="5" name="Isosceles Triangle 4"/>
          <p:cNvSpPr/>
          <p:nvPr/>
        </p:nvSpPr>
        <p:spPr bwMode="auto">
          <a:xfrm rot="16200000">
            <a:off x="124984" y="3696892"/>
            <a:ext cx="4714909" cy="1035851"/>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sp>
        <p:nvSpPr>
          <p:cNvPr id="6" name="Can 5"/>
          <p:cNvSpPr/>
          <p:nvPr/>
        </p:nvSpPr>
        <p:spPr bwMode="auto">
          <a:xfrm>
            <a:off x="357158" y="2071678"/>
            <a:ext cx="1071570" cy="4143404"/>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ahoma" pitchFamily="34" charset="0"/>
              <a:cs typeface="B Nazanin"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Tahoma" pitchFamily="34" charset="0"/>
              <a:cs typeface="B Nazanin"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Tahoma" pitchFamily="34" charset="0"/>
              <a:cs typeface="B Nazanin"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r>
              <a:rPr lang="fa-IR" sz="2400" b="1" dirty="0" smtClean="0">
                <a:latin typeface="Tahoma" pitchFamily="34" charset="0"/>
                <a:cs typeface="B Nazanin" pitchFamily="2" charset="-78"/>
              </a:rPr>
              <a:t>اقتصاد </a:t>
            </a:r>
          </a:p>
          <a:p>
            <a:pPr marL="0" marR="0" indent="0" algn="ctr" defTabSz="914400" rtl="0"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Tahoma" pitchFamily="34" charset="0"/>
                <a:cs typeface="B Nazanin" pitchFamily="2" charset="-78"/>
              </a:rPr>
              <a:t>مقاوم</a:t>
            </a:r>
          </a:p>
          <a:p>
            <a:pPr marL="0" marR="0" indent="0" algn="ctr" defTabSz="914400" rtl="0" eaLnBrk="1" fontAlgn="base" latinLnBrk="0" hangingPunct="1">
              <a:lnSpc>
                <a:spcPct val="100000"/>
              </a:lnSpc>
              <a:spcBef>
                <a:spcPct val="0"/>
              </a:spcBef>
              <a:spcAft>
                <a:spcPct val="0"/>
              </a:spcAft>
              <a:buClrTx/>
              <a:buSzTx/>
              <a:buFontTx/>
              <a:buNone/>
              <a:tabLst/>
            </a:pPr>
            <a:r>
              <a:rPr lang="fa-IR" sz="2400" b="1" dirty="0" smtClean="0">
                <a:latin typeface="Tahoma" pitchFamily="34" charset="0"/>
                <a:cs typeface="B Nazanin" pitchFamily="2" charset="-78"/>
              </a:rPr>
              <a:t>در برابر </a:t>
            </a:r>
          </a:p>
          <a:p>
            <a:pPr marL="0" marR="0" indent="0" algn="ctr" defTabSz="914400" rtl="0"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Tahoma" pitchFamily="34" charset="0"/>
                <a:cs typeface="B Nazanin" pitchFamily="2" charset="-78"/>
              </a:rPr>
              <a:t>تهدیدها</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7000"/>
                            </p:stCondLst>
                            <p:childTnLst>
                              <p:par>
                                <p:cTn id="9" presetID="2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dirty="0" smtClean="0"/>
              <a:t>نقش نظام تأمين اجتماعي در تحقق سياست‌هاي كلي اقتصاد مقاومتي</a:t>
            </a:r>
            <a:endParaRPr lang="fa-IR" sz="3600" dirty="0"/>
          </a:p>
        </p:txBody>
      </p:sp>
      <p:sp>
        <p:nvSpPr>
          <p:cNvPr id="3" name="Content Placeholder 2"/>
          <p:cNvSpPr>
            <a:spLocks noGrp="1"/>
          </p:cNvSpPr>
          <p:nvPr>
            <p:ph idx="1"/>
          </p:nvPr>
        </p:nvSpPr>
        <p:spPr>
          <a:xfrm>
            <a:off x="214282" y="2017713"/>
            <a:ext cx="8740806" cy="4114800"/>
          </a:xfrm>
        </p:spPr>
        <p:txBody>
          <a:bodyPr/>
          <a:lstStyle/>
          <a:p>
            <a:pPr algn="just">
              <a:buBlip>
                <a:blip r:embed="rId2"/>
              </a:buBlip>
            </a:pPr>
            <a:r>
              <a:rPr lang="fa-IR" sz="2000" dirty="0" smtClean="0"/>
              <a:t>هدف اقتصاد مقاومتی ایجاد تحول در نظام اقتصادی کشور، گسترش عدالت اجتماعی، ارتقاء بهره وری، کاهش آسیب پذیری از مخاطرات است. اقتصاد مقاومتی مدیریت مخاطرات و تعهدات است که منشأ تولید این مخاطرات می تواند داخلی یا خارجی باشد</a:t>
            </a:r>
            <a:r>
              <a:rPr lang="en-US" sz="2000" dirty="0" smtClean="0"/>
              <a:t>.</a:t>
            </a:r>
            <a:endParaRPr lang="fa-IR" sz="2000" dirty="0" smtClean="0"/>
          </a:p>
          <a:p>
            <a:pPr algn="just">
              <a:buBlip>
                <a:blip r:embed="rId2"/>
              </a:buBlip>
            </a:pPr>
            <a:r>
              <a:rPr lang="fa-IR" sz="2000" dirty="0" smtClean="0"/>
              <a:t>رویکردهای اساسی اقتصاد مقاومتی طوری تنظیم شده‌اند تا از حداکثر ظرفیتهای موجود در جامعه استفاده کنیم و با تعامل سازنده با اقتصاد بین المللی اقتصاد خود را تقویت کنیم.</a:t>
            </a:r>
          </a:p>
          <a:p>
            <a:pPr algn="just">
              <a:buBlip>
                <a:blip r:embed="rId2"/>
              </a:buBlip>
            </a:pPr>
            <a:r>
              <a:rPr lang="fa-IR" sz="2000" dirty="0" smtClean="0"/>
              <a:t>وضعیت اقتصاد بین المللی و رکود اقتصادی جهانی بر سازمان‌های فعال در عرصه اقتصادی و از جمله حوزه اقتصادی تأمین اجتماعی اثرگذار است و تحریم‌های بیشمار نیز بر عملکرد این بخش اثر منفی می‌گذارد.</a:t>
            </a:r>
          </a:p>
          <a:p>
            <a:pPr algn="just">
              <a:buBlip>
                <a:blip r:embed="rId2"/>
              </a:buBlip>
            </a:pPr>
            <a:r>
              <a:rPr lang="fa-IR" sz="2000" dirty="0" smtClean="0"/>
              <a:t>مخاطرات ماهیتی دسته دیگری از تهدیدهای مرتبط با سازمان تأمین اجتماعی هستند که نظام تامین اجتماعی با آنها مواجه اند. بیمه‌های اجتماعی با افزایش جمعیت تحت پوشش با پیری جمعیت مواجه می‌شوند و این موضوع مخاطره‌ای برای این سازمان‌ها است.</a:t>
            </a:r>
          </a:p>
          <a:p>
            <a:pPr algn="just">
              <a:buBlip>
                <a:blip r:embed="rId2"/>
              </a:buBlip>
            </a:pPr>
            <a:r>
              <a:rPr lang="fa-IR" sz="2000" dirty="0" smtClean="0"/>
              <a:t>سازمان تأمین اجتماعی به عنوان بزرگترین سازمان بیمه گر اجتماعی، بیش از نیمی از جمعیت کشور را تحت پوشش قرار داده است.</a:t>
            </a:r>
            <a:endParaRPr lang="fa-IR"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smtClean="0"/>
              <a:t>نقش نظام تأمين اجتماعي در تحقق سياست‌هاي كلي اقتصاد مقاومتي(ادامه)</a:t>
            </a:r>
            <a:endParaRPr lang="fa-IR" sz="4000" dirty="0"/>
          </a:p>
        </p:txBody>
      </p:sp>
      <p:sp>
        <p:nvSpPr>
          <p:cNvPr id="3" name="Content Placeholder 2"/>
          <p:cNvSpPr>
            <a:spLocks noGrp="1"/>
          </p:cNvSpPr>
          <p:nvPr>
            <p:ph idx="1"/>
          </p:nvPr>
        </p:nvSpPr>
        <p:spPr>
          <a:xfrm>
            <a:off x="0" y="2017713"/>
            <a:ext cx="8955088" cy="4114800"/>
          </a:xfrm>
        </p:spPr>
        <p:txBody>
          <a:bodyPr/>
          <a:lstStyle/>
          <a:p>
            <a:pPr algn="just">
              <a:buBlip>
                <a:blip r:embed="rId3"/>
              </a:buBlip>
            </a:pPr>
            <a:r>
              <a:rPr lang="fa-IR" sz="2400" dirty="0" smtClean="0"/>
              <a:t>این سازمان یکی از بزرگترین بنگاه‌های اقتصادی کشور است و در صنایع نفت، پتروشیمی، بانک داری، فلزات و سیمان و ... نقش مهمی دارد و مدیریت برخی بنگاه‌های بزرگ اقتصادی در اختیار سازمان تأمین اجتماعی است. مجموعه این عوامل ظرفیتی در اختیار این سازمان قرار می‌دهد که می‌تواند سازمان تأمین اجتماعی را از خطرات عبور دهد.</a:t>
            </a:r>
          </a:p>
          <a:p>
            <a:pPr algn="just">
              <a:buBlip>
                <a:blip r:embed="rId3"/>
              </a:buBlip>
            </a:pPr>
            <a:r>
              <a:rPr lang="fa-IR" sz="2400" dirty="0" smtClean="0"/>
              <a:t>سازمان تأمین اجتماعی متولی نظام رفاه و امنیت اجتماعی، مبتنی بر راهبردهای طراحی شده در قالب اقتصاد مقاومتی که رویکرد درونگرا داشته؛ توانسته پایداری منابع را در این سازمان افزایش دهد و ساختار سازمان را متناسب با تغییرات و تحولات اصلاح کند. </a:t>
            </a:r>
          </a:p>
          <a:p>
            <a:pPr algn="just">
              <a:buBlip>
                <a:blip r:embed="rId3"/>
              </a:buBlip>
            </a:pPr>
            <a:r>
              <a:rPr lang="fa-IR" sz="2400" dirty="0" smtClean="0"/>
              <a:t>تامین اجتماعی یک پدیده اقتصادی و اجتماعی و مکانیزمی برای توزیع درآمد است. ضمن اینکه ارتباط نزدیکی با صنعت دارد. تامین اجتماعی ابزار حمایت گذار از اشتغال غیر رسمی به اشتغال رسمی است و در مجموع می‌توان گفت اولویت دادن به تامین اجتماعی برای رشد بلند مدت پایدار با غلبه بر فقر و کاهش نابرابری‌های اجتماعی کمک می‌کند(ترجیحات اقتصاد مقاومتی).</a:t>
            </a:r>
            <a:endParaRPr lang="fa-IR" sz="2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1" end="1"/>
                                            </p:txEl>
                                          </p:spTgt>
                                        </p:tgtEl>
                                        <p:attrNameLst>
                                          <p:attrName>ppt_w</p:attrName>
                                        </p:attrNameLst>
                                      </p:cBhvr>
                                    </p:anim>
                                    <p:anim by="(#ppt_w*0.50)" calcmode="lin" valueType="num">
                                      <p:cBhvr>
                                        <p:cTn id="14" dur="500" decel="50000" autoRev="1" fill="hold">
                                          <p:stCondLst>
                                            <p:cond delay="0"/>
                                          </p:stCondLst>
                                        </p:cTn>
                                        <p:tgtEl>
                                          <p:spTgt spid="3">
                                            <p:txEl>
                                              <p:pRg st="1" end="1"/>
                                            </p:txEl>
                                          </p:spTgt>
                                        </p:tgtEl>
                                        <p:attrNameLst>
                                          <p:attrName>ppt_x</p:attrName>
                                        </p:attrNameLst>
                                      </p:cBhvr>
                                    </p:anim>
                                    <p:anim from="(-#ppt_h/2)" to="(#ppt_y)" calcmode="lin" valueType="num">
                                      <p:cBhvr>
                                        <p:cTn id="15" dur="1000" fill="hold">
                                          <p:stCondLst>
                                            <p:cond delay="0"/>
                                          </p:stCondLst>
                                        </p:cTn>
                                        <p:tgtEl>
                                          <p:spTgt spid="3">
                                            <p:txEl>
                                              <p:pRg st="1" end="1"/>
                                            </p:txEl>
                                          </p:spTgt>
                                        </p:tgtEl>
                                        <p:attrNameLst>
                                          <p:attrName>ppt_y</p:attrName>
                                        </p:attrNameLst>
                                      </p:cBhvr>
                                    </p:anim>
                                    <p:animRot by="21600000">
                                      <p:cBhvr>
                                        <p:cTn id="16" dur="1000" fill="hold">
                                          <p:stCondLst>
                                            <p:cond delay="0"/>
                                          </p:stCondLst>
                                        </p:cTn>
                                        <p:tgtEl>
                                          <p:spTgt spid="3">
                                            <p:txEl>
                                              <p:pRg st="1" end="1"/>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2" end="2"/>
                                            </p:txEl>
                                          </p:spTgt>
                                        </p:tgtEl>
                                        <p:attrNameLst>
                                          <p:attrName>ppt_w</p:attrName>
                                        </p:attrNameLst>
                                      </p:cBhvr>
                                    </p:anim>
                                    <p:anim by="(#ppt_w*0.50)" calcmode="lin" valueType="num">
                                      <p:cBhvr>
                                        <p:cTn id="20" dur="500" decel="50000" autoRev="1" fill="hold">
                                          <p:stCondLst>
                                            <p:cond delay="0"/>
                                          </p:stCondLst>
                                        </p:cTn>
                                        <p:tgtEl>
                                          <p:spTgt spid="3">
                                            <p:txEl>
                                              <p:pRg st="2" end="2"/>
                                            </p:txEl>
                                          </p:spTgt>
                                        </p:tgtEl>
                                        <p:attrNameLst>
                                          <p:attrName>ppt_x</p:attrName>
                                        </p:attrNameLst>
                                      </p:cBhvr>
                                    </p:anim>
                                    <p:anim from="(-#ppt_h/2)" to="(#ppt_y)" calcmode="lin" valueType="num">
                                      <p:cBhvr>
                                        <p:cTn id="21" dur="1000" fill="hold">
                                          <p:stCondLst>
                                            <p:cond delay="0"/>
                                          </p:stCondLst>
                                        </p:cTn>
                                        <p:tgtEl>
                                          <p:spTgt spid="3">
                                            <p:txEl>
                                              <p:pRg st="2" end="2"/>
                                            </p:txEl>
                                          </p:spTgt>
                                        </p:tgtEl>
                                        <p:attrNameLst>
                                          <p:attrName>ppt_y</p:attrName>
                                        </p:attrNameLst>
                                      </p:cBhvr>
                                    </p:anim>
                                    <p:animRot by="21600000">
                                      <p:cBhvr>
                                        <p:cTn id="22"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dirty="0" smtClean="0"/>
              <a:t>نقش نظام تأمين اجتماعي در تحقق سياست‌هاي كلي اقتصاد مقاومتي</a:t>
            </a:r>
            <a:endParaRPr lang="fa-IR" sz="3600" dirty="0"/>
          </a:p>
        </p:txBody>
      </p:sp>
      <p:sp>
        <p:nvSpPr>
          <p:cNvPr id="3" name="Content Placeholder 2"/>
          <p:cNvSpPr>
            <a:spLocks noGrp="1"/>
          </p:cNvSpPr>
          <p:nvPr>
            <p:ph idx="1"/>
          </p:nvPr>
        </p:nvSpPr>
        <p:spPr>
          <a:xfrm>
            <a:off x="214282" y="2017713"/>
            <a:ext cx="8740806" cy="4114800"/>
          </a:xfrm>
        </p:spPr>
        <p:txBody>
          <a:bodyPr/>
          <a:lstStyle/>
          <a:p>
            <a:pPr algn="just">
              <a:buBlip>
                <a:blip r:embed="rId2"/>
              </a:buBlip>
            </a:pPr>
            <a:r>
              <a:rPr lang="fa-IR" sz="2000" dirty="0" smtClean="0"/>
              <a:t>اهمیت سازمان تامین اجتماعی در دو بخش رفاهی و اقتصادی در کشور:</a:t>
            </a:r>
          </a:p>
          <a:p>
            <a:pPr algn="just">
              <a:buBlip>
                <a:blip r:embed="rId2"/>
              </a:buBlip>
            </a:pPr>
            <a:endParaRPr lang="fa-IR" sz="2000" dirty="0"/>
          </a:p>
        </p:txBody>
      </p:sp>
      <p:pic>
        <p:nvPicPr>
          <p:cNvPr id="1027" name="Picture 3"/>
          <p:cNvPicPr>
            <a:picLocks noChangeAspect="1" noChangeArrowheads="1"/>
          </p:cNvPicPr>
          <p:nvPr/>
        </p:nvPicPr>
        <p:blipFill>
          <a:blip r:embed="rId3" cstate="print"/>
          <a:srcRect/>
          <a:stretch>
            <a:fillRect/>
          </a:stretch>
        </p:blipFill>
        <p:spPr bwMode="auto">
          <a:xfrm>
            <a:off x="4872058" y="2449799"/>
            <a:ext cx="4343412" cy="419391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238155" y="2643182"/>
            <a:ext cx="3693885" cy="4214818"/>
          </a:xfrm>
          <a:prstGeom prst="rect">
            <a:avLst/>
          </a:prstGeom>
          <a:noFill/>
          <a:ln w="9525">
            <a:noFill/>
            <a:miter lim="800000"/>
            <a:headEnd/>
            <a:tailEnd/>
          </a:ln>
          <a:effectLst/>
        </p:spPr>
      </p:pic>
      <p:sp>
        <p:nvSpPr>
          <p:cNvPr id="7" name="Rounded Rectangle 6"/>
          <p:cNvSpPr/>
          <p:nvPr/>
        </p:nvSpPr>
        <p:spPr bwMode="auto">
          <a:xfrm>
            <a:off x="5943628" y="6215082"/>
            <a:ext cx="1143008" cy="285752"/>
          </a:xfrm>
          <a:prstGeom prst="round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sp>
        <p:nvSpPr>
          <p:cNvPr id="8" name="Rounded Rectangle 7"/>
          <p:cNvSpPr/>
          <p:nvPr/>
        </p:nvSpPr>
        <p:spPr bwMode="auto">
          <a:xfrm>
            <a:off x="3235569" y="6500834"/>
            <a:ext cx="857256" cy="214314"/>
          </a:xfrm>
          <a:prstGeom prst="round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pic>
        <p:nvPicPr>
          <p:cNvPr id="1029" name="Picture 5"/>
          <p:cNvPicPr>
            <a:picLocks noChangeAspect="1" noChangeArrowheads="1"/>
          </p:cNvPicPr>
          <p:nvPr/>
        </p:nvPicPr>
        <p:blipFill>
          <a:blip r:embed="rId5" cstate="print"/>
          <a:srcRect/>
          <a:stretch>
            <a:fillRect/>
          </a:stretch>
        </p:blipFill>
        <p:spPr bwMode="auto">
          <a:xfrm>
            <a:off x="0" y="2924944"/>
            <a:ext cx="3629707" cy="3933056"/>
          </a:xfrm>
          <a:prstGeom prst="rect">
            <a:avLst/>
          </a:prstGeom>
          <a:noFill/>
          <a:ln w="9525">
            <a:noFill/>
            <a:miter lim="800000"/>
            <a:headEnd/>
            <a:tailEnd/>
          </a:ln>
          <a:effectLst/>
        </p:spPr>
      </p:pic>
      <p:sp>
        <p:nvSpPr>
          <p:cNvPr id="10" name="Rounded Rectangle 9"/>
          <p:cNvSpPr/>
          <p:nvPr/>
        </p:nvSpPr>
        <p:spPr bwMode="auto">
          <a:xfrm>
            <a:off x="785786" y="6485164"/>
            <a:ext cx="1143008" cy="285752"/>
          </a:xfrm>
          <a:prstGeom prst="round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sp>
        <p:nvSpPr>
          <p:cNvPr id="11" name="Rounded Rectangle 10"/>
          <p:cNvSpPr/>
          <p:nvPr/>
        </p:nvSpPr>
        <p:spPr bwMode="auto">
          <a:xfrm>
            <a:off x="757890" y="4429132"/>
            <a:ext cx="1143008" cy="285752"/>
          </a:xfrm>
          <a:prstGeom prst="round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0" presetClass="entr" presetSubtype="0" repeatCount="indefinite" fill="hold" grpId="0" nodeType="afterEffect">
                                  <p:stCondLst>
                                    <p:cond delay="0"/>
                                  </p:stCondLst>
                                  <p:endCondLst>
                                    <p:cond evt="onNext" delay="0">
                                      <p:tgtEl>
                                        <p:sldTgt/>
                                      </p:tgtEl>
                                    </p:cond>
                                  </p:end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0" presetClass="entr" presetSubtype="0" repeatCount="indefinite" fill="hold" grpId="0" nodeType="afterEffect">
                                  <p:stCondLst>
                                    <p:cond delay="0"/>
                                  </p:stCondLst>
                                  <p:endCondLst>
                                    <p:cond evt="onNext" delay="0">
                                      <p:tgtEl>
                                        <p:sldTgt/>
                                      </p:tgtEl>
                                    </p:cond>
                                  </p:endCondLst>
                                  <p:childTnLst>
                                    <p:set>
                                      <p:cBhvr>
                                        <p:cTn id="25" dur="1" fill="hold">
                                          <p:stCondLst>
                                            <p:cond delay="0"/>
                                          </p:stCondLst>
                                        </p:cTn>
                                        <p:tgtEl>
                                          <p:spTgt spid="8"/>
                                        </p:tgtEl>
                                        <p:attrNameLst>
                                          <p:attrName>style.visibility</p:attrName>
                                        </p:attrNameLst>
                                      </p:cBhvr>
                                      <p:to>
                                        <p:strVal val="visible"/>
                                      </p:to>
                                    </p:set>
                                    <p:animEffect transition="in" filter="wedg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p:cTn id="31" dur="500" fill="hold"/>
                                        <p:tgtEl>
                                          <p:spTgt spid="1029"/>
                                        </p:tgtEl>
                                        <p:attrNameLst>
                                          <p:attrName>ppt_w</p:attrName>
                                        </p:attrNameLst>
                                      </p:cBhvr>
                                      <p:tavLst>
                                        <p:tav tm="0">
                                          <p:val>
                                            <p:fltVal val="0"/>
                                          </p:val>
                                        </p:tav>
                                        <p:tav tm="100000">
                                          <p:val>
                                            <p:strVal val="#ppt_w"/>
                                          </p:val>
                                        </p:tav>
                                      </p:tavLst>
                                    </p:anim>
                                    <p:anim calcmode="lin" valueType="num">
                                      <p:cBhvr>
                                        <p:cTn id="32" dur="500" fill="hold"/>
                                        <p:tgtEl>
                                          <p:spTgt spid="1029"/>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0" presetClass="entr" presetSubtype="0" repeatCount="indefinite" fill="hold" grpId="0" nodeType="afterEffect">
                                  <p:stCondLst>
                                    <p:cond delay="0"/>
                                  </p:stCondLst>
                                  <p:endCondLst>
                                    <p:cond evt="onNext" delay="0">
                                      <p:tgtEl>
                                        <p:sldTgt/>
                                      </p:tgtEl>
                                    </p:cond>
                                  </p:endCondLst>
                                  <p:childTnLst>
                                    <p:set>
                                      <p:cBhvr>
                                        <p:cTn id="35" dur="1" fill="hold">
                                          <p:stCondLst>
                                            <p:cond delay="0"/>
                                          </p:stCondLst>
                                        </p:cTn>
                                        <p:tgtEl>
                                          <p:spTgt spid="10"/>
                                        </p:tgtEl>
                                        <p:attrNameLst>
                                          <p:attrName>style.visibility</p:attrName>
                                        </p:attrNameLst>
                                      </p:cBhvr>
                                      <p:to>
                                        <p:strVal val="visible"/>
                                      </p:to>
                                    </p:set>
                                    <p:animEffect transition="in" filter="wedge">
                                      <p:cBhvr>
                                        <p:cTn id="36" dur="2000"/>
                                        <p:tgtEl>
                                          <p:spTgt spid="10"/>
                                        </p:tgtEl>
                                      </p:cBhvr>
                                    </p:animEffect>
                                  </p:childTnLst>
                                </p:cTn>
                              </p:par>
                            </p:childTnLst>
                          </p:cTn>
                        </p:par>
                        <p:par>
                          <p:cTn id="37" fill="hold">
                            <p:stCondLst>
                              <p:cond delay="2500"/>
                            </p:stCondLst>
                            <p:childTnLst>
                              <p:par>
                                <p:cTn id="38" presetID="20" presetClass="entr" presetSubtype="0" repeatCount="indefinite" fill="hold" grpId="0" nodeType="afterEffect">
                                  <p:stCondLst>
                                    <p:cond delay="0"/>
                                  </p:stCondLst>
                                  <p:endCondLst>
                                    <p:cond evt="onNext" delay="0">
                                      <p:tgtEl>
                                        <p:sldTgt/>
                                      </p:tgtEl>
                                    </p:cond>
                                  </p:endCondLst>
                                  <p:childTnLst>
                                    <p:set>
                                      <p:cBhvr>
                                        <p:cTn id="39" dur="1" fill="hold">
                                          <p:stCondLst>
                                            <p:cond delay="0"/>
                                          </p:stCondLst>
                                        </p:cTn>
                                        <p:tgtEl>
                                          <p:spTgt spid="11"/>
                                        </p:tgtEl>
                                        <p:attrNameLst>
                                          <p:attrName>style.visibility</p:attrName>
                                        </p:attrNameLst>
                                      </p:cBhvr>
                                      <p:to>
                                        <p:strVal val="visible"/>
                                      </p:to>
                                    </p:set>
                                    <p:animEffect transition="in" filter="wedge">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فعالیتهای اقتصادی تامین اجتماعی</a:t>
            </a:r>
            <a:endParaRPr lang="fa-IR" dirty="0"/>
          </a:p>
        </p:txBody>
      </p:sp>
      <p:pic>
        <p:nvPicPr>
          <p:cNvPr id="2050" name="Picture 2"/>
          <p:cNvPicPr>
            <a:picLocks noChangeAspect="1" noChangeArrowheads="1"/>
          </p:cNvPicPr>
          <p:nvPr/>
        </p:nvPicPr>
        <p:blipFill>
          <a:blip r:embed="rId2" cstate="print"/>
          <a:srcRect/>
          <a:stretch>
            <a:fillRect/>
          </a:stretch>
        </p:blipFill>
        <p:spPr bwMode="auto">
          <a:xfrm>
            <a:off x="1928794" y="1476375"/>
            <a:ext cx="4476750" cy="5381625"/>
          </a:xfrm>
          <a:prstGeom prst="rect">
            <a:avLst/>
          </a:prstGeom>
          <a:noFill/>
          <a:ln w="9525">
            <a:noFill/>
            <a:miter lim="800000"/>
            <a:headEnd/>
            <a:tailEnd/>
          </a:ln>
          <a:effectLst/>
        </p:spPr>
      </p:pic>
      <p:sp>
        <p:nvSpPr>
          <p:cNvPr id="6" name="Rounded Rectangle 5"/>
          <p:cNvSpPr/>
          <p:nvPr/>
        </p:nvSpPr>
        <p:spPr bwMode="auto">
          <a:xfrm>
            <a:off x="2285984" y="6543220"/>
            <a:ext cx="1143008" cy="285752"/>
          </a:xfrm>
          <a:prstGeom prst="round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pic>
        <p:nvPicPr>
          <p:cNvPr id="2051" name="Picture 3"/>
          <p:cNvPicPr>
            <a:picLocks noGrp="1" noChangeAspect="1" noChangeArrowheads="1"/>
          </p:cNvPicPr>
          <p:nvPr>
            <p:ph idx="1"/>
          </p:nvPr>
        </p:nvPicPr>
        <p:blipFill>
          <a:blip r:embed="rId3" cstate="print"/>
          <a:srcRect/>
          <a:stretch>
            <a:fillRect/>
          </a:stretch>
        </p:blipFill>
        <p:spPr bwMode="auto">
          <a:xfrm>
            <a:off x="1142976" y="2500306"/>
            <a:ext cx="5334000" cy="37433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1928813" y="157163"/>
            <a:ext cx="5286375" cy="65436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2143125" y="1614488"/>
            <a:ext cx="4857750" cy="3629025"/>
          </a:xfrm>
          <a:prstGeom prst="rect">
            <a:avLst/>
          </a:prstGeom>
          <a:noFill/>
          <a:ln w="9525">
            <a:noFill/>
            <a:miter lim="800000"/>
            <a:headEnd/>
            <a:tailEnd/>
          </a:ln>
          <a:effectLst/>
        </p:spPr>
      </p:pic>
      <p:pic>
        <p:nvPicPr>
          <p:cNvPr id="2056" name="Picture 8"/>
          <p:cNvPicPr>
            <a:picLocks noChangeAspect="1" noChangeArrowheads="1"/>
          </p:cNvPicPr>
          <p:nvPr/>
        </p:nvPicPr>
        <p:blipFill>
          <a:blip r:embed="rId6" cstate="print"/>
          <a:srcRect/>
          <a:stretch>
            <a:fillRect/>
          </a:stretch>
        </p:blipFill>
        <p:spPr bwMode="auto">
          <a:xfrm>
            <a:off x="1743075" y="847725"/>
            <a:ext cx="5657850" cy="51625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0" presetClass="entr" presetSubtype="0" repeatCount="indefinite" fill="hold" grpId="0" nodeType="afterEffect">
                                  <p:stCondLst>
                                    <p:cond delay="0"/>
                                  </p:stCondLst>
                                  <p:endCondLst>
                                    <p:cond evt="onNext" delay="0">
                                      <p:tgtEl>
                                        <p:sldTgt/>
                                      </p:tgtEl>
                                    </p:cond>
                                  </p:end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2050"/>
                                        </p:tgtEl>
                                        <p:attrNameLst>
                                          <p:attrName>ppt_x</p:attrName>
                                        </p:attrNameLst>
                                      </p:cBhvr>
                                      <p:tavLst>
                                        <p:tav tm="0">
                                          <p:val>
                                            <p:strVal val="ppt_x"/>
                                          </p:val>
                                        </p:tav>
                                        <p:tav tm="100000">
                                          <p:val>
                                            <p:strVal val="ppt_x"/>
                                          </p:val>
                                        </p:tav>
                                      </p:tavLst>
                                    </p:anim>
                                    <p:anim calcmode="lin" valueType="num">
                                      <p:cBhvr additive="base">
                                        <p:cTn id="17" dur="500"/>
                                        <p:tgtEl>
                                          <p:spTgt spid="2050"/>
                                        </p:tgtEl>
                                        <p:attrNameLst>
                                          <p:attrName>ppt_y</p:attrName>
                                        </p:attrNameLst>
                                      </p:cBhvr>
                                      <p:tavLst>
                                        <p:tav tm="0">
                                          <p:val>
                                            <p:strVal val="ppt_y"/>
                                          </p:val>
                                        </p:tav>
                                        <p:tav tm="100000">
                                          <p:val>
                                            <p:strVal val="1+ppt_h/2"/>
                                          </p:val>
                                        </p:tav>
                                      </p:tavLst>
                                    </p:anim>
                                    <p:set>
                                      <p:cBhvr>
                                        <p:cTn id="18" dur="1" fill="hold">
                                          <p:stCondLst>
                                            <p:cond delay="499"/>
                                          </p:stCondLst>
                                        </p:cTn>
                                        <p:tgtEl>
                                          <p:spTgt spid="2050"/>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p:cTn id="27" dur="500" fill="hold"/>
                                        <p:tgtEl>
                                          <p:spTgt spid="2051"/>
                                        </p:tgtEl>
                                        <p:attrNameLst>
                                          <p:attrName>ppt_w</p:attrName>
                                        </p:attrNameLst>
                                      </p:cBhvr>
                                      <p:tavLst>
                                        <p:tav tm="0">
                                          <p:val>
                                            <p:fltVal val="0"/>
                                          </p:val>
                                        </p:tav>
                                        <p:tav tm="100000">
                                          <p:val>
                                            <p:strVal val="#ppt_w"/>
                                          </p:val>
                                        </p:tav>
                                      </p:tavLst>
                                    </p:anim>
                                    <p:anim calcmode="lin" valueType="num">
                                      <p:cBhvr>
                                        <p:cTn id="28" dur="500" fill="hold"/>
                                        <p:tgtEl>
                                          <p:spTgt spid="2051"/>
                                        </p:tgtEl>
                                        <p:attrNameLst>
                                          <p:attrName>ppt_h</p:attrName>
                                        </p:attrNameLst>
                                      </p:cBhvr>
                                      <p:tavLst>
                                        <p:tav tm="0">
                                          <p:val>
                                            <p:fltVal val="0"/>
                                          </p:val>
                                        </p:tav>
                                        <p:tav tm="100000">
                                          <p:val>
                                            <p:strVal val="#ppt_h"/>
                                          </p:val>
                                        </p:tav>
                                      </p:tavLst>
                                    </p:anim>
                                    <p:anim calcmode="lin" valueType="num">
                                      <p:cBhvr>
                                        <p:cTn id="29" dur="500" fill="hold"/>
                                        <p:tgtEl>
                                          <p:spTgt spid="2051"/>
                                        </p:tgtEl>
                                        <p:attrNameLst>
                                          <p:attrName>style.rotation</p:attrName>
                                        </p:attrNameLst>
                                      </p:cBhvr>
                                      <p:tavLst>
                                        <p:tav tm="0">
                                          <p:val>
                                            <p:fltVal val="360"/>
                                          </p:val>
                                        </p:tav>
                                        <p:tav tm="100000">
                                          <p:val>
                                            <p:fltVal val="0"/>
                                          </p:val>
                                        </p:tav>
                                      </p:tavLst>
                                    </p:anim>
                                    <p:animEffect transition="in" filter="fade">
                                      <p:cBhvr>
                                        <p:cTn id="30" dur="500"/>
                                        <p:tgtEl>
                                          <p:spTgt spid="205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nodeType="clickEffect">
                                  <p:stCondLst>
                                    <p:cond delay="0"/>
                                  </p:stCondLst>
                                  <p:childTnLst>
                                    <p:animEffect transition="out" filter="box(in)">
                                      <p:cBhvr>
                                        <p:cTn id="34" dur="500"/>
                                        <p:tgtEl>
                                          <p:spTgt spid="2051"/>
                                        </p:tgtEl>
                                      </p:cBhvr>
                                    </p:animEffect>
                                    <p:set>
                                      <p:cBhvr>
                                        <p:cTn id="35" dur="1" fill="hold">
                                          <p:stCondLst>
                                            <p:cond delay="499"/>
                                          </p:stCondLst>
                                        </p:cTn>
                                        <p:tgtEl>
                                          <p:spTgt spid="205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053"/>
                                        </p:tgtEl>
                                        <p:attrNameLst>
                                          <p:attrName>style.visibility</p:attrName>
                                        </p:attrNameLst>
                                      </p:cBhvr>
                                      <p:to>
                                        <p:strVal val="visible"/>
                                      </p:to>
                                    </p:set>
                                    <p:animEffect transition="in" filter="diamond(in)">
                                      <p:cBhvr>
                                        <p:cTn id="40" dur="2000"/>
                                        <p:tgtEl>
                                          <p:spTgt spid="2053"/>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nodeType="clickEffect">
                                  <p:stCondLst>
                                    <p:cond delay="0"/>
                                  </p:stCondLst>
                                  <p:childTnLst>
                                    <p:animEffect transition="out" filter="checkerboard(across)">
                                      <p:cBhvr>
                                        <p:cTn id="44" dur="500"/>
                                        <p:tgtEl>
                                          <p:spTgt spid="2053"/>
                                        </p:tgtEl>
                                      </p:cBhvr>
                                    </p:animEffect>
                                    <p:set>
                                      <p:cBhvr>
                                        <p:cTn id="45" dur="1" fill="hold">
                                          <p:stCondLst>
                                            <p:cond delay="499"/>
                                          </p:stCondLst>
                                        </p:cTn>
                                        <p:tgtEl>
                                          <p:spTgt spid="205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054"/>
                                        </p:tgtEl>
                                        <p:attrNameLst>
                                          <p:attrName>style.visibility</p:attrName>
                                        </p:attrNameLst>
                                      </p:cBhvr>
                                      <p:to>
                                        <p:strVal val="visible"/>
                                      </p:to>
                                    </p:set>
                                    <p:animEffect transition="in" filter="fade">
                                      <p:cBhvr>
                                        <p:cTn id="50" dur="1000"/>
                                        <p:tgtEl>
                                          <p:spTgt spid="2054"/>
                                        </p:tgtEl>
                                      </p:cBhvr>
                                    </p:animEffect>
                                    <p:anim calcmode="lin" valueType="num">
                                      <p:cBhvr>
                                        <p:cTn id="51" dur="1000" fill="hold"/>
                                        <p:tgtEl>
                                          <p:spTgt spid="2054"/>
                                        </p:tgtEl>
                                        <p:attrNameLst>
                                          <p:attrName>ppt_x</p:attrName>
                                        </p:attrNameLst>
                                      </p:cBhvr>
                                      <p:tavLst>
                                        <p:tav tm="0">
                                          <p:val>
                                            <p:strVal val="#ppt_x"/>
                                          </p:val>
                                        </p:tav>
                                        <p:tav tm="100000">
                                          <p:val>
                                            <p:strVal val="#ppt_x"/>
                                          </p:val>
                                        </p:tav>
                                      </p:tavLst>
                                    </p:anim>
                                    <p:anim calcmode="lin" valueType="num">
                                      <p:cBhvr>
                                        <p:cTn id="52" dur="900" decel="100000" fill="hold"/>
                                        <p:tgtEl>
                                          <p:spTgt spid="205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05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2056"/>
                                        </p:tgtEl>
                                        <p:attrNameLst>
                                          <p:attrName>style.visibility</p:attrName>
                                        </p:attrNameLst>
                                      </p:cBhvr>
                                      <p:to>
                                        <p:strVal val="visible"/>
                                      </p:to>
                                    </p:set>
                                    <p:anim calcmode="lin" valueType="num">
                                      <p:cBhvr>
                                        <p:cTn id="58" dur="500" fill="hold"/>
                                        <p:tgtEl>
                                          <p:spTgt spid="2056"/>
                                        </p:tgtEl>
                                        <p:attrNameLst>
                                          <p:attrName>ppt_w</p:attrName>
                                        </p:attrNameLst>
                                      </p:cBhvr>
                                      <p:tavLst>
                                        <p:tav tm="0">
                                          <p:val>
                                            <p:fltVal val="0"/>
                                          </p:val>
                                        </p:tav>
                                        <p:tav tm="100000">
                                          <p:val>
                                            <p:strVal val="#ppt_w"/>
                                          </p:val>
                                        </p:tav>
                                      </p:tavLst>
                                    </p:anim>
                                    <p:anim calcmode="lin" valueType="num">
                                      <p:cBhvr>
                                        <p:cTn id="59" dur="500" fill="hold"/>
                                        <p:tgtEl>
                                          <p:spTgt spid="2056"/>
                                        </p:tgtEl>
                                        <p:attrNameLst>
                                          <p:attrName>ppt_h</p:attrName>
                                        </p:attrNameLst>
                                      </p:cBhvr>
                                      <p:tavLst>
                                        <p:tav tm="0">
                                          <p:val>
                                            <p:fltVal val="0"/>
                                          </p:val>
                                        </p:tav>
                                        <p:tav tm="100000">
                                          <p:val>
                                            <p:strVal val="#ppt_h"/>
                                          </p:val>
                                        </p:tav>
                                      </p:tavLst>
                                    </p:anim>
                                    <p:anim calcmode="lin" valueType="num">
                                      <p:cBhvr>
                                        <p:cTn id="60" dur="500" fill="hold"/>
                                        <p:tgtEl>
                                          <p:spTgt spid="2056"/>
                                        </p:tgtEl>
                                        <p:attrNameLst>
                                          <p:attrName>style.rotation</p:attrName>
                                        </p:attrNameLst>
                                      </p:cBhvr>
                                      <p:tavLst>
                                        <p:tav tm="0">
                                          <p:val>
                                            <p:fltVal val="360"/>
                                          </p:val>
                                        </p:tav>
                                        <p:tav tm="100000">
                                          <p:val>
                                            <p:fltVal val="0"/>
                                          </p:val>
                                        </p:tav>
                                      </p:tavLst>
                                    </p:anim>
                                    <p:animEffect transition="in" filter="fade">
                                      <p:cBhvr>
                                        <p:cTn id="61"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smtClean="0"/>
              <a:t>موضوع فعاليت شستا(یکی از نمادهای تاب آوری یا مقاوم سازی سازمان تامین اجتماعی)</a:t>
            </a:r>
            <a:endParaRPr lang="fa-IR" sz="3200" dirty="0"/>
          </a:p>
        </p:txBody>
      </p:sp>
      <p:sp>
        <p:nvSpPr>
          <p:cNvPr id="3" name="Content Placeholder 2"/>
          <p:cNvSpPr>
            <a:spLocks noGrp="1"/>
          </p:cNvSpPr>
          <p:nvPr>
            <p:ph idx="1"/>
          </p:nvPr>
        </p:nvSpPr>
        <p:spPr>
          <a:xfrm>
            <a:off x="214282" y="2017713"/>
            <a:ext cx="8740806" cy="4114800"/>
          </a:xfrm>
        </p:spPr>
        <p:txBody>
          <a:bodyPr/>
          <a:lstStyle/>
          <a:p>
            <a:pPr algn="just">
              <a:buNone/>
            </a:pPr>
            <a:r>
              <a:rPr lang="fa-IR" sz="1600" dirty="0" smtClean="0"/>
              <a:t>موضوع فعاليت شركت سرمايه گذاري تأمين اجتماعي (شستا)، سرمايه گذاري و مشاركت در فعاليت هاي اقتصادي و بازرگاني اعم از فعاليت توليدي، بازرگاني، خدماتي(مالي، مديريتي و…) و تشكيل انواع شرکت‌ها به جهت نيل به اهداف شركت به شرح زير مي‌باشد: </a:t>
            </a:r>
          </a:p>
          <a:p>
            <a:pPr algn="just">
              <a:buNone/>
            </a:pPr>
            <a:r>
              <a:rPr lang="fa-IR" sz="1600" dirty="0" smtClean="0"/>
              <a:t>1- خريد و فروش و پذيره نويسي سهام شركت هاي توليدي، بازرگاني و خدماتي پذيرفته شده در بورس و خارج از بورس. اولويت اجراي اين بند براي شركت هاي پذيرفته شده بورسي مي‌باشد. </a:t>
            </a:r>
          </a:p>
          <a:p>
            <a:pPr algn="just">
              <a:buNone/>
            </a:pPr>
            <a:r>
              <a:rPr lang="fa-IR" sz="1600" dirty="0" smtClean="0"/>
              <a:t>2- مشاركت در شركت هاي جديد به منظور تحقق اهداف شركت به تنهايي و يا با مشاركت با ساير بنگاه هاي اقتصادي. </a:t>
            </a:r>
          </a:p>
          <a:p>
            <a:pPr algn="just">
              <a:buNone/>
            </a:pPr>
            <a:r>
              <a:rPr lang="fa-IR" sz="1600" dirty="0" smtClean="0"/>
              <a:t>3- خريد و فروش سهام و سرمايه گذاري در شركت هاي خارجي. </a:t>
            </a:r>
          </a:p>
          <a:p>
            <a:pPr algn="just">
              <a:buNone/>
            </a:pPr>
            <a:r>
              <a:rPr lang="fa-IR" sz="1600" dirty="0" smtClean="0"/>
              <a:t>4- آماده سازي و ورود شركت هاي سرمايه پذير به بورس اوراق بهادار. </a:t>
            </a:r>
          </a:p>
          <a:p>
            <a:pPr algn="just">
              <a:buNone/>
            </a:pPr>
            <a:r>
              <a:rPr lang="fa-IR" sz="1600" dirty="0" smtClean="0"/>
              <a:t>5- خريد و فروش اموال منقول و انجام فعاليت هاي بازرگاني و تجاري. </a:t>
            </a:r>
          </a:p>
          <a:p>
            <a:pPr algn="just">
              <a:buNone/>
            </a:pPr>
            <a:r>
              <a:rPr lang="fa-IR" sz="1600" dirty="0" smtClean="0"/>
              <a:t>6- استفاده از تسهيلات مالي و اعتباري بانك ها و موسسات مالي و اعتباري داخلي و يا خارجي و يا تأسيس اينگونه موسسات. </a:t>
            </a:r>
          </a:p>
          <a:p>
            <a:pPr algn="just">
              <a:buNone/>
            </a:pPr>
            <a:r>
              <a:rPr lang="fa-IR" sz="1600" dirty="0" smtClean="0"/>
              <a:t>7- اخذ نمايندگي از موسسات و شرکت‌هاي سرمايه گذاري معتبر داخلي و خارجي جهت تحقق اهداف و موضوع فعاليت شركت. </a:t>
            </a:r>
          </a:p>
          <a:p>
            <a:pPr algn="just">
              <a:buNone/>
            </a:pPr>
            <a:r>
              <a:rPr lang="fa-IR" sz="1600" dirty="0" smtClean="0"/>
              <a:t>8- ايجاد شعب و نمايندگي داخلي و خارجي جهت تحقق اهداف و موضوع فعاليت شركت. </a:t>
            </a:r>
          </a:p>
          <a:p>
            <a:pPr algn="just">
              <a:buNone/>
            </a:pPr>
            <a:r>
              <a:rPr lang="fa-IR" sz="1600" dirty="0" smtClean="0"/>
              <a:t>9- ارايه خدمات مشاور مالي و اقتصادي و سرمايه گذاري به اشخاص حقيقي و حقوقي معتبر داخلي و خارجي. </a:t>
            </a:r>
          </a:p>
          <a:p>
            <a:pPr algn="just">
              <a:buNone/>
            </a:pPr>
            <a:r>
              <a:rPr lang="fa-IR" sz="1600" dirty="0" smtClean="0"/>
              <a:t>10- انجام كليه امور و فعاليت هايي كه بطور مستقيم و يا غير مستقيم براي تحقق اهداف و موضوع فعاليت شركت لازم و مفيد باشد و يا در جهت تحقق موضوع فعاليت شركت ضرورت داشته باشد.</a:t>
            </a:r>
          </a:p>
          <a:p>
            <a:pPr algn="just">
              <a:buNone/>
            </a:pPr>
            <a:r>
              <a:rPr lang="fa-IR" sz="1600" dirty="0" smtClean="0"/>
              <a:t/>
            </a:r>
            <a:br>
              <a:rPr lang="fa-IR" sz="1600" dirty="0" smtClean="0"/>
            </a:br>
            <a:endParaRPr lang="fa-IR" sz="1600"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t>درباره شستا(شرکت سرمایه گذاری تامین اجتماعی)</a:t>
            </a:r>
            <a:endParaRPr lang="fa-IR" sz="2800" dirty="0"/>
          </a:p>
        </p:txBody>
      </p:sp>
      <p:sp>
        <p:nvSpPr>
          <p:cNvPr id="3" name="Content Placeholder 2"/>
          <p:cNvSpPr>
            <a:spLocks noGrp="1"/>
          </p:cNvSpPr>
          <p:nvPr>
            <p:ph idx="1"/>
          </p:nvPr>
        </p:nvSpPr>
        <p:spPr>
          <a:xfrm>
            <a:off x="428596" y="2017713"/>
            <a:ext cx="8526492" cy="4114800"/>
          </a:xfrm>
        </p:spPr>
        <p:txBody>
          <a:bodyPr/>
          <a:lstStyle/>
          <a:p>
            <a:pPr algn="just"/>
            <a:r>
              <a:rPr lang="fa-IR" sz="1800" dirty="0" smtClean="0"/>
              <a:t>این شرکت بزرگترین هلدینگ کشور به لحاظ سرمایه است.</a:t>
            </a:r>
          </a:p>
          <a:p>
            <a:pPr algn="just"/>
            <a:r>
              <a:rPr lang="fa-IR" sz="1800" dirty="0" smtClean="0"/>
              <a:t> شرکت سرمايه گذاري تأمين اجتماعي (شستا) بعنوان يک مجموعه تخصصي در امر سرمايه گذاري در تاريخ 6/1/1365 بصورت يک شرکت سهامي خاص با سرمايه اوليه 20 ميليارد ريال تأسيس گرديد. </a:t>
            </a:r>
          </a:p>
          <a:p>
            <a:pPr algn="just"/>
            <a:r>
              <a:rPr lang="fa-IR" sz="1800" dirty="0" smtClean="0"/>
              <a:t>هدف اصلي شستا مديريت کارآمد منابع مالي تخصيص يافته با رويکرد سودآوري و ارزش افزوده حداکثري در بازارهاي سرمايه داخلي و خارجي از طريق فعاليت هاي توليدي، خدماتي و بازرگاني مي‌باشد.</a:t>
            </a:r>
          </a:p>
          <a:p>
            <a:pPr algn="just"/>
            <a:r>
              <a:rPr lang="fa-IR" sz="1800" dirty="0" smtClean="0"/>
              <a:t>امروز پس از 2.5دهه فعاليت مستمر ، شستا به يکي از شرکت‌هاي بزرگ اقتصادي در سطح خاورميانه تبديل شده است و با تدوين چشم انداز و افق هاي آرماني خود و برنامه ريزي استراتژيک مي رود تا در آينده اي نه چندان دور به يک بنگاه اقتصادي تراز اول در سطح جهاني تبديل شود.</a:t>
            </a:r>
          </a:p>
          <a:p>
            <a:pPr algn="just"/>
            <a:r>
              <a:rPr lang="fa-IR" sz="1800" dirty="0" smtClean="0"/>
              <a:t>مجموع دارایی‌های جاری شستا طبق ترازنامه این شرکت در سال منتهی به خردادماه 93، 33000میلیارد تومان و دارایی‌های غیرجاری آن 7727 میلیارد تومان بوده است.</a:t>
            </a:r>
          </a:p>
          <a:p>
            <a:pPr algn="just"/>
            <a:r>
              <a:rPr lang="fa-IR" sz="1800" dirty="0" smtClean="0"/>
              <a:t>همچنین سود قابل تخصیص این شرکت در 31 خردادماه امسال بیش از 3 هزار میلیارد تومان محاسبه شده است. این در حالی است که کل سود بیش از 400 شرکت فعال در بورس تهران، جمعاً حدود 16 هزار میلیارد تومان است که سهم 3 هزار میلیارد تومانی شستا، حجم این شرکت و قدرت مانور آن را در اقتصاد کشور نشان می‌دهد.</a:t>
            </a:r>
            <a:endParaRPr lang="fa-IR" sz="1800" dirty="0"/>
          </a:p>
        </p:txBody>
      </p:sp>
      <p:sp>
        <p:nvSpPr>
          <p:cNvPr id="4" name="Rounded Rectangle 3"/>
          <p:cNvSpPr/>
          <p:nvPr/>
        </p:nvSpPr>
        <p:spPr bwMode="auto">
          <a:xfrm>
            <a:off x="1691680" y="1052736"/>
            <a:ext cx="6143668" cy="35719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Tahoma" pitchFamily="34" charset="0"/>
                <a:cs typeface="B Jadid" pitchFamily="2" charset="-78"/>
              </a:rPr>
              <a:t>در نتیجه سازمان</a:t>
            </a:r>
            <a:r>
              <a:rPr kumimoji="0" lang="fa-IR" sz="2800" b="0" i="0" u="none" strike="noStrike" cap="none" normalizeH="0" dirty="0" smtClean="0">
                <a:ln>
                  <a:noFill/>
                </a:ln>
                <a:solidFill>
                  <a:schemeClr val="tx1"/>
                </a:solidFill>
                <a:effectLst/>
                <a:latin typeface="Tahoma" pitchFamily="34" charset="0"/>
                <a:cs typeface="B Jadid" pitchFamily="2" charset="-78"/>
              </a:rPr>
              <a:t> تامین اجتماعی توانسته خود را در برابر هجمه های اقتصادی در حوزه های مختلف از طریق تشکیل پرتفوی فعالیت و توانمند سازی در هر بخش ، مقاوم نماید.</a:t>
            </a:r>
          </a:p>
          <a:p>
            <a:pPr marL="0" marR="0" indent="0" algn="ctr" defTabSz="914400" eaLnBrk="1" fontAlgn="base" latinLnBrk="0" hangingPunct="1">
              <a:lnSpc>
                <a:spcPct val="100000"/>
              </a:lnSpc>
              <a:spcBef>
                <a:spcPct val="0"/>
              </a:spcBef>
              <a:spcAft>
                <a:spcPct val="0"/>
              </a:spcAft>
              <a:buClrTx/>
              <a:buSzTx/>
              <a:buFontTx/>
              <a:buNone/>
              <a:tabLst/>
            </a:pPr>
            <a:endParaRPr kumimoji="0" lang="fa-IR" sz="2800" b="0" i="0" u="none" strike="noStrike" cap="none" normalizeH="0" dirty="0" smtClean="0">
              <a:ln>
                <a:noFill/>
              </a:ln>
              <a:solidFill>
                <a:schemeClr val="tx1"/>
              </a:solidFill>
              <a:effectLst/>
              <a:latin typeface="Tahoma" pitchFamily="34" charset="0"/>
              <a:cs typeface="B Jadid" pitchFamily="2" charset="-78"/>
            </a:endParaRPr>
          </a:p>
          <a:p>
            <a:pPr marL="0" marR="0" indent="0" algn="ctr" defTabSz="914400" eaLnBrk="1" fontAlgn="base" latinLnBrk="0" hangingPunct="1">
              <a:lnSpc>
                <a:spcPct val="100000"/>
              </a:lnSpc>
              <a:spcBef>
                <a:spcPct val="0"/>
              </a:spcBef>
              <a:spcAft>
                <a:spcPct val="0"/>
              </a:spcAft>
              <a:buClrTx/>
              <a:buSzTx/>
              <a:buFontTx/>
              <a:buNone/>
              <a:tabLst/>
            </a:pPr>
            <a:r>
              <a:rPr lang="fa-IR" sz="2800" baseline="0" dirty="0" smtClean="0">
                <a:latin typeface="Tahoma" pitchFamily="34" charset="0"/>
                <a:cs typeface="B Jadid" pitchFamily="2" charset="-78"/>
              </a:rPr>
              <a:t>این ساختار الگویی مثال زدنی می باشد.</a:t>
            </a:r>
            <a:endParaRPr kumimoji="0" lang="fa-IR" sz="2800" b="0" i="0" u="none" strike="noStrike" cap="none" normalizeH="0" baseline="0" dirty="0" smtClean="0">
              <a:ln>
                <a:noFill/>
              </a:ln>
              <a:solidFill>
                <a:schemeClr val="tx1"/>
              </a:solidFill>
              <a:effectLst/>
              <a:latin typeface="Tahoma" pitchFamily="34" charset="0"/>
              <a:cs typeface="B Jadid"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dirty="0" smtClean="0"/>
              <a:t>نقش نظام تأمين اجتماعي در تحقق سياست‌هاي كلي اقتصاد مقاومتي</a:t>
            </a:r>
            <a:endParaRPr lang="fa-IR" sz="3600" dirty="0"/>
          </a:p>
        </p:txBody>
      </p:sp>
      <p:sp>
        <p:nvSpPr>
          <p:cNvPr id="3" name="Content Placeholder 2"/>
          <p:cNvSpPr>
            <a:spLocks noGrp="1"/>
          </p:cNvSpPr>
          <p:nvPr>
            <p:ph idx="1"/>
          </p:nvPr>
        </p:nvSpPr>
        <p:spPr>
          <a:xfrm>
            <a:off x="214282" y="2017713"/>
            <a:ext cx="8740806" cy="4114800"/>
          </a:xfrm>
        </p:spPr>
        <p:txBody>
          <a:bodyPr/>
          <a:lstStyle/>
          <a:p>
            <a:pPr algn="just">
              <a:buBlip>
                <a:blip r:embed="rId2"/>
              </a:buBlip>
            </a:pPr>
            <a:r>
              <a:rPr lang="fa-IR" sz="2000" dirty="0" smtClean="0"/>
              <a:t>  باتوجه به ابلاغ اصول و سیاست های کلی نظام در زمینه " اقتصاد مقاومتی ” ، در مواردی از آن به موضوعات و مفاهیم مرتبط با حوزه رفاه و تأمین اجتماعی پرداخته شده است و به عبارت دیگر اگر چه تاکنون اصول و سیاست های کلی نظام  در حوزه سیاست اجتماعی ، خدمات اجتماعی ، رفاه و تأمین اجتماعی تدوین و ابلاغ نشده است ولیکن در اصول و سیاست های کلی دیگر ، مواردی مرتبط با این حوزه آورده شده است نظیر توجه به تقویت نظام تأمین اجتماعی در اصول و سیاست های کلی ذیل اصل 44 قانون اساسی ، اشتغال و ...</a:t>
            </a:r>
          </a:p>
          <a:p>
            <a:pPr algn="just">
              <a:buBlip>
                <a:blip r:embed="rId2"/>
              </a:buBlip>
            </a:pPr>
            <a:r>
              <a:rPr lang="fa-IR" sz="2000" dirty="0" smtClean="0"/>
              <a:t/>
            </a:r>
            <a:br>
              <a:rPr lang="fa-IR" sz="2000" dirty="0" smtClean="0"/>
            </a:br>
            <a:r>
              <a:rPr lang="fa-IR" sz="2000" dirty="0" smtClean="0"/>
              <a:t>   بی شک حوزه رفاه و تأمین اجتماعی ( امدادی ، حمایتی و بیمه های اجتماعی ) نقش بسزایی در اقتصاد مقاومتی و مقاومت اقتصادی دارد و بدون وجود یک چتر صیانتی ، جبرانی و تأمینی برای شرایط اقتصادی ناشی از بحران ها ، تحریم ها ، و ... زمینه و امکان مقاومت اقتصادی فراهم نمی شود ، بی تردید تقویت اقتصاد ملی بدون توجه به نیروی انسانی به عنوان محوری ترین عامل تولید ، میسر نیست و در کنار آن توجه به عدالت اجتماعی و استفاده از منابع باز توزیعی (مالیات و حق بیمه) برای افزایش توازن و تعادل اقتصادی جامعه نیز از ضروریات است که در این رویکرد نیز منابع حاصله می باید در زمینه تقویت نظام تأمین اجتماعی مصروف گردد.</a:t>
            </a:r>
            <a:endParaRPr lang="fa-IR"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793037" cy="982439"/>
          </a:xfrm>
        </p:spPr>
        <p:txBody>
          <a:bodyPr/>
          <a:lstStyle/>
          <a:p>
            <a:pPr marL="342900" lvl="0" indent="-342900" algn="ctr">
              <a:spcBef>
                <a:spcPct val="20000"/>
              </a:spcBef>
            </a:pPr>
            <a:r>
              <a:rPr lang="fa-IR" sz="2000" b="1" dirty="0" smtClean="0">
                <a:solidFill>
                  <a:srgbClr val="000000"/>
                </a:solidFill>
                <a:ea typeface="+mn-ea"/>
                <a:cs typeface="B Nazanin" pitchFamily="2" charset="-78"/>
              </a:rPr>
              <a:t> برخی از اصول و سیاست های کلی اقتصاد مقاومتی که به حوزه رفاه و تأمین اجتماعی مرتبط هستند عبارتند از :</a:t>
            </a:r>
            <a:endParaRPr lang="en-US" b="1" dirty="0"/>
          </a:p>
        </p:txBody>
      </p:sp>
      <p:sp>
        <p:nvSpPr>
          <p:cNvPr id="3" name="Content Placeholder 2"/>
          <p:cNvSpPr>
            <a:spLocks noGrp="1"/>
          </p:cNvSpPr>
          <p:nvPr>
            <p:ph idx="1"/>
          </p:nvPr>
        </p:nvSpPr>
        <p:spPr>
          <a:xfrm>
            <a:off x="395536" y="2017713"/>
            <a:ext cx="8559552" cy="4114800"/>
          </a:xfrm>
        </p:spPr>
        <p:txBody>
          <a:bodyPr/>
          <a:lstStyle/>
          <a:p>
            <a:pPr>
              <a:buNone/>
            </a:pPr>
            <a:r>
              <a:rPr lang="fa-IR" sz="1800" b="1" dirty="0" smtClean="0"/>
              <a:t>1- تأمین شرایط و فعال سازی کلیه امکانات و منابع مالی و سرمایه های انسانی و علمی کشور به منظور توسعه کارآفرینی و به حداکثر رساندن مشارکت آحاد جامعه در فعالیت های اقتصادی با تسهیل و تشویق همکاری های جمعی و تأکید بر ارتقاء درآمد و نقش طبقات کم درآمد و متوسط .</a:t>
            </a:r>
            <a:br>
              <a:rPr lang="fa-IR" sz="1800" b="1" dirty="0" smtClean="0"/>
            </a:br>
            <a:r>
              <a:rPr lang="fa-IR" sz="1800" b="1" dirty="0" smtClean="0"/>
              <a:t>2- محور قرار دادن رشد بهره وری در اقتصاد با تقویت عوامل تولید ، توانمند سازی نیروی کار ، تقویت رقابت پذیری اقتصاد ، ایجاد بستر رقابت بین مناطق و استان ها و به کارگیری ظرفیت و قابلیت های متنوع در جغرافیای مزیت های مناطق کشور .</a:t>
            </a:r>
            <a:br>
              <a:rPr lang="fa-IR" sz="1800" b="1" dirty="0" smtClean="0"/>
            </a:br>
            <a:r>
              <a:rPr lang="fa-IR" sz="1800" b="1" dirty="0" smtClean="0"/>
              <a:t>3- استفاده از ظرفیت اجرای هدفمند سازی یارانه ها در جهت افزایش تولید ، اشتغال و بهره وری ، کاهش شدت انرژی و ارتقاء شاخص های عدالت اجتماعی .</a:t>
            </a:r>
            <a:br>
              <a:rPr lang="fa-IR" sz="1800" b="1" dirty="0" smtClean="0"/>
            </a:br>
            <a:r>
              <a:rPr lang="fa-IR" sz="1800" b="1" dirty="0" smtClean="0"/>
              <a:t>4- سهم بری عادلانه عوامل در زنجیره تولید تا مصرف متناسب با نقش آن ها در ایجاد ارزش ، به ویژه با افزایش سهم سرمایه انسانی از طریق ارتقاء آموزش ، مهارت ، خلاقیت ، کارآفرینی و تجربه .</a:t>
            </a:r>
            <a:br>
              <a:rPr lang="fa-IR" sz="1800" b="1" dirty="0" smtClean="0"/>
            </a:br>
            <a:r>
              <a:rPr lang="fa-IR" sz="1800" b="1" dirty="0" smtClean="0"/>
              <a:t>5-  اصلاح نظام درآمدی دولت با افزایش سهم درآمدهای مالیاتی .</a:t>
            </a:r>
            <a:br>
              <a:rPr lang="fa-IR" sz="1800" b="1" dirty="0" smtClean="0"/>
            </a:br>
            <a:r>
              <a:rPr lang="fa-IR" sz="1800" b="1" dirty="0" smtClean="0"/>
              <a:t>- در بند یک " به تشویق همکاری های جمعی و تأکید بر ارتقاء درآمد و نقش طبقات کم درآمد و متوسط " پرداخته شده است و بیمه های اجتماعی یکی از جلوه های بارز و تأثیرگذار "همکاری های جمعی" است و یکی از روش های مؤثر در ارتقاء درآمد و نقش طبقات کم درآمد و متوسط نیز استفاده از مکانیسم بیمه های اجتماعی می باشد .</a:t>
            </a:r>
            <a:endParaRPr lang="en-US" sz="1800" b="1"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اهداف اقتصاد مقاومتی</a:t>
            </a:r>
            <a:endParaRPr lang="fa-IR" dirty="0"/>
          </a:p>
        </p:txBody>
      </p:sp>
      <p:sp>
        <p:nvSpPr>
          <p:cNvPr id="3" name="Content Placeholder 2"/>
          <p:cNvSpPr>
            <a:spLocks noGrp="1"/>
          </p:cNvSpPr>
          <p:nvPr>
            <p:ph idx="1"/>
          </p:nvPr>
        </p:nvSpPr>
        <p:spPr>
          <a:xfrm>
            <a:off x="357158" y="2017713"/>
            <a:ext cx="8597930" cy="4114800"/>
          </a:xfrm>
        </p:spPr>
        <p:txBody>
          <a:bodyPr/>
          <a:lstStyle/>
          <a:p>
            <a:pPr algn="just">
              <a:lnSpc>
                <a:spcPct val="150000"/>
              </a:lnSpc>
            </a:pPr>
            <a:r>
              <a:rPr lang="fa-IR" sz="2000" dirty="0" smtClean="0"/>
              <a:t>حضرت آیت‌الله خامنه‌ای رهبر معظم انقلاب اسلامی با ابلاغ سیاست‌های کلی «اقتصاد مقاومتی» </a:t>
            </a:r>
            <a:r>
              <a:rPr lang="fa-IR" sz="2000" b="1" dirty="0" smtClean="0"/>
              <a:t>بر اساس بند یک اصل ۱۱۰ قانون اساسی </a:t>
            </a:r>
            <a:r>
              <a:rPr lang="fa-IR" sz="2000" dirty="0" smtClean="0"/>
              <a:t>که پس از مشورت با </a:t>
            </a:r>
            <a:r>
              <a:rPr lang="fa-IR" sz="2000" b="1" dirty="0" smtClean="0"/>
              <a:t>مجمع تشخیص مصلحت نظام </a:t>
            </a:r>
            <a:r>
              <a:rPr lang="fa-IR" sz="2000" dirty="0" smtClean="0"/>
              <a:t>تعیین شده است، تأکید کردند: پیروی از الگوی علمی و بومی برآمده از فرهنگ انقلابی و اسلامی:</a:t>
            </a:r>
          </a:p>
          <a:p>
            <a:pPr algn="just">
              <a:lnSpc>
                <a:spcPct val="150000"/>
              </a:lnSpc>
            </a:pPr>
            <a:r>
              <a:rPr lang="fa-IR" sz="2000" b="1" dirty="0" smtClean="0">
                <a:solidFill>
                  <a:srgbClr val="0000FF"/>
                </a:solidFill>
              </a:rPr>
              <a:t>عامل شکست و عقب نشینی دشمن در جنگ تحمیلی اقتصادی علیه ملت ایران خواهد شد</a:t>
            </a:r>
            <a:r>
              <a:rPr lang="fa-IR" sz="2000" b="1" dirty="0" smtClean="0"/>
              <a:t>، </a:t>
            </a:r>
            <a:r>
              <a:rPr lang="fa-IR" sz="2000" dirty="0" smtClean="0"/>
              <a:t>همچنین اقتصاد مقاومتی </a:t>
            </a:r>
            <a:r>
              <a:rPr lang="fa-IR" sz="2000" b="1" dirty="0" smtClean="0">
                <a:solidFill>
                  <a:srgbClr val="00B050"/>
                </a:solidFill>
              </a:rPr>
              <a:t>خواهد توانست در بحران‌های رو به افزایش جهانی، الگویی الهام‌بخش از نظام اقتصادی اسلام را عینیت بخشد و زمینه و فرصت مناسب را برای نقش آفرینی مردم و فعالان اقتصادی در تحقق حماسه اقتصادی </a:t>
            </a:r>
            <a:r>
              <a:rPr lang="fa-IR" sz="2000" dirty="0" smtClean="0"/>
              <a:t>فراهم کند</a:t>
            </a:r>
            <a:endParaRPr lang="fa-IR" sz="2000" dirty="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793037" cy="982439"/>
          </a:xfrm>
        </p:spPr>
        <p:txBody>
          <a:bodyPr/>
          <a:lstStyle/>
          <a:p>
            <a:pPr marL="342900" lvl="0" indent="-342900" algn="ctr">
              <a:spcBef>
                <a:spcPct val="20000"/>
              </a:spcBef>
            </a:pPr>
            <a:r>
              <a:rPr lang="fa-IR" sz="3600" b="1" dirty="0" smtClean="0">
                <a:solidFill>
                  <a:srgbClr val="000000"/>
                </a:solidFill>
                <a:ea typeface="+mn-ea"/>
                <a:cs typeface="B Nazanin" pitchFamily="2" charset="-78"/>
              </a:rPr>
              <a:t>ساسیتهای مرتبط (ادامه)</a:t>
            </a:r>
            <a:endParaRPr lang="en-US" sz="6600" b="1" dirty="0"/>
          </a:p>
        </p:txBody>
      </p:sp>
      <p:sp>
        <p:nvSpPr>
          <p:cNvPr id="3" name="Content Placeholder 2"/>
          <p:cNvSpPr>
            <a:spLocks noGrp="1"/>
          </p:cNvSpPr>
          <p:nvPr>
            <p:ph idx="1"/>
          </p:nvPr>
        </p:nvSpPr>
        <p:spPr>
          <a:xfrm>
            <a:off x="0" y="2017713"/>
            <a:ext cx="9144000" cy="4114800"/>
          </a:xfrm>
        </p:spPr>
        <p:txBody>
          <a:bodyPr/>
          <a:lstStyle/>
          <a:p>
            <a:pPr>
              <a:buNone/>
            </a:pPr>
            <a:r>
              <a:rPr lang="fa-IR" sz="1800" b="1" dirty="0" smtClean="0"/>
              <a:t>در بند 2  " به تقویت عوامل تولید و توانمند سازی نیروی کار " اشاره شده است که این سیاست نیز در حوزه رفاه و تأمین اجتماعی و بویژه بیمه های اجتماعی تعریف می شود چرا که برخورداری از پوشش های بیمه اجتماعی درمان و بازنشستگی ، تضمین معیشت و سلامت نیروی کار و ایجاد آرامش خاطر و اطمینان و امید به آینده نقش بسزایی در توانمند سازی لشکریان مقاومت اقتصادی دارد .</a:t>
            </a:r>
            <a:br>
              <a:rPr lang="fa-IR" sz="1800" b="1" dirty="0" smtClean="0"/>
            </a:br>
            <a:r>
              <a:rPr lang="fa-IR" sz="1800" b="1" dirty="0" smtClean="0"/>
              <a:t>- در بند 3 " جهت گیری هدفمند سازی یارانه ها را به سمت اشتغال و ارتقاء شاخص های عدالت اجتماعی  " تکلیف نموده است که مصداق بارز آن سوق بخشی منابع حاصل از هدفمند سازی یارانه ها برای تقویت نظام تأمین اجتماعی است و در این مسیر اعطای یارانه بیمه ای ( تأمین پوشش های بیمه ای پایه با استفاده از منابع حاصل از یارانه ها و ایجاد فراگیری در بیمه ها و ... ) ، اعطای یارانه کالایی یا کالای یارانه ای ( اعطای سبد کالا ، یا تأمین اعتبار خرید کالاهای اساسی ) و در نهایت اعطای یارانه معطوف به مدیریت مصرف ( مثلاً معافیت از پرداخت آب و برق در مصارف پائین خانوارها و ... ) می توانند این سیاست را محقق سازد .</a:t>
            </a:r>
            <a:br>
              <a:rPr lang="fa-IR" sz="1800" b="1" dirty="0" smtClean="0"/>
            </a:br>
            <a:r>
              <a:rPr lang="fa-IR" sz="1800" b="1" dirty="0" smtClean="0"/>
              <a:t>- در بند4 بر  " سهم بری عادلانه عوامل در زنجیره تولید ( که نیروی انسانی اصلی ترین عامل آن می باشد ) و افزایش سهم سرمایه انسانی " تأکید شده است و برخورداری از تأمین اجتماعی یکی از حقوق بنیادین کار و از جلوه های بارز سهم بری عادلانه عامل انسانی در بین سایر عوامل تولید می باشد .</a:t>
            </a:r>
            <a:br>
              <a:rPr lang="fa-IR" sz="1800" b="1" dirty="0" smtClean="0"/>
            </a:br>
            <a:r>
              <a:rPr lang="fa-IR" sz="1800" b="1" dirty="0" smtClean="0"/>
              <a:t>- در بند5  به  " لزوم اصلاح نظام درآمدی دولت با افزایش سهم درآمدهای مالیاتی  " تأکید شده است و به نظر می رسد وقت آن رسیده است که وضع  " مالیات اجتماعی  " جهت تأمین منابع مالی لازم برای حوزه رفاه و تأمین اجتماعی صورت پذیرد . نظیر آنچه که در افزایش مالیات بر ارزش افزوده برای تأمین بودجه سلامت رخ داد که می توانست برای تقویت بیمه سلامت انجام گیرد .</a:t>
            </a:r>
            <a:endParaRPr lang="en-US" sz="1800" b="1" dirty="0"/>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استراتژی های پیشرو در نظام رفاه اجتماعی</a:t>
            </a:r>
            <a:endParaRPr lang="en-US" dirty="0"/>
          </a:p>
        </p:txBody>
      </p:sp>
      <p:sp>
        <p:nvSpPr>
          <p:cNvPr id="3" name="Content Placeholder 2"/>
          <p:cNvSpPr>
            <a:spLocks noGrp="1"/>
          </p:cNvSpPr>
          <p:nvPr>
            <p:ph idx="1"/>
          </p:nvPr>
        </p:nvSpPr>
        <p:spPr/>
        <p:txBody>
          <a:bodyPr/>
          <a:lstStyle/>
          <a:p>
            <a:pPr algn="just">
              <a:lnSpc>
                <a:spcPct val="200000"/>
              </a:lnSpc>
            </a:pPr>
            <a:r>
              <a:rPr lang="fa-IR" sz="1800" b="1" dirty="0" smtClean="0"/>
              <a:t>نتیجه اینکه اگر قرار باشد اقتصاد کشور در مقابل بحران ها ، تحریم ها و مخاطرات بین المللی  مقاومت نماید می بایست یک بسته سیاستی خدمات اجتماعی مبتنی بر تأمین اجتماعی تدوین و به مورد اجرا گذاشته شده و طیف وسیعی از خدمات امدادی ، حمایتی و بیمه های اجتماعی برای مردم بطور کلی و بویژه برای اقشار نیازمند و گروه های هدف طراحی و ارائه شود . چرا که غالب تغییرات و تصمیمات اقتصادی دارای ما به ازای مستقیم و غیر مستقیم بر معیشت و سلامت مردم می باشد و بایستی یک نظام فراگیر ، جامع و با کفایت تأمین اجتماعی متکفل صیانت از مردم در دوره مقاومت شود مانند طرح تحول نظام سلامت، طرح تحول نظام تامین اجتماعی را طراحی و بکارگیریم.</a:t>
            </a: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5400" dirty="0" smtClean="0"/>
              <a:t>الگوی عملی اقتصاد مقاومتی</a:t>
            </a:r>
            <a:endParaRPr lang="fa-IR" sz="5400" dirty="0"/>
          </a:p>
        </p:txBody>
      </p:sp>
      <p:sp>
        <p:nvSpPr>
          <p:cNvPr id="3" name="Content Placeholder 2"/>
          <p:cNvSpPr>
            <a:spLocks noGrp="1"/>
          </p:cNvSpPr>
          <p:nvPr>
            <p:ph idx="1"/>
          </p:nvPr>
        </p:nvSpPr>
        <p:spPr>
          <a:xfrm>
            <a:off x="285720" y="2017713"/>
            <a:ext cx="8669368" cy="4114800"/>
          </a:xfrm>
        </p:spPr>
        <p:txBody>
          <a:bodyPr/>
          <a:lstStyle/>
          <a:p>
            <a:pPr algn="just"/>
            <a:r>
              <a:rPr lang="fa-IR" sz="2000" dirty="0" smtClean="0">
                <a:solidFill>
                  <a:srgbClr val="FF0000"/>
                </a:solidFill>
              </a:rPr>
              <a:t>آیا</a:t>
            </a:r>
            <a:r>
              <a:rPr lang="en-US" sz="2000" dirty="0" smtClean="0">
                <a:solidFill>
                  <a:srgbClr val="FF0000"/>
                </a:solidFill>
              </a:rPr>
              <a:t> </a:t>
            </a:r>
            <a:r>
              <a:rPr lang="fa-IR" sz="2000" dirty="0" smtClean="0">
                <a:solidFill>
                  <a:srgbClr val="FF0000"/>
                </a:solidFill>
              </a:rPr>
              <a:t>اقتصاد</a:t>
            </a:r>
            <a:r>
              <a:rPr lang="en-US" sz="2000" dirty="0" smtClean="0">
                <a:solidFill>
                  <a:srgbClr val="FF0000"/>
                </a:solidFill>
              </a:rPr>
              <a:t> </a:t>
            </a:r>
            <a:r>
              <a:rPr lang="fa-IR" sz="2000" dirty="0" smtClean="0">
                <a:solidFill>
                  <a:srgbClr val="FF0000"/>
                </a:solidFill>
              </a:rPr>
              <a:t>مقاومتی</a:t>
            </a:r>
            <a:r>
              <a:rPr lang="en-US" sz="2000" dirty="0" smtClean="0">
                <a:solidFill>
                  <a:srgbClr val="FF0000"/>
                </a:solidFill>
              </a:rPr>
              <a:t> </a:t>
            </a:r>
            <a:r>
              <a:rPr lang="fa-IR" sz="2000" dirty="0" smtClean="0">
                <a:solidFill>
                  <a:srgbClr val="FF0000"/>
                </a:solidFill>
              </a:rPr>
              <a:t>تحقّق پذیر است؟</a:t>
            </a:r>
          </a:p>
          <a:p>
            <a:pPr algn="just"/>
            <a:r>
              <a:rPr lang="fa-IR" sz="2000" dirty="0" smtClean="0"/>
              <a:t>کاملاً، عملاً، حتماً ممکن است؛ چرا؟ به خاطر ظرفیّتها؛ چون این کشور، دارای ظرفیّتهای فوق العاده است. </a:t>
            </a:r>
          </a:p>
          <a:p>
            <a:pPr algn="just"/>
            <a:r>
              <a:rPr lang="en-US" sz="2000" dirty="0" smtClean="0"/>
              <a:t> </a:t>
            </a:r>
            <a:r>
              <a:rPr lang="fa-IR" sz="2000" dirty="0" smtClean="0"/>
              <a:t>یکی از ظرفیّتهای مهمّ ما، ظرفیّت نیروی انسانی ما است. نیروی انسانی در کشور ما (البته اکنون)، یکی از بزرگ ترین ظرفیّت های کشور ما است؛ این یک فرصت بزرگ است(بالا بودن نسبت نیروی انسانی فعال کشور). ...... ده میلیون دانش آموخته ی دانشگاه ها، بیش از چهار میلیون دانشجو.</a:t>
            </a:r>
          </a:p>
          <a:p>
            <a:pPr algn="just"/>
            <a:r>
              <a:rPr lang="fa-IR" sz="2000" dirty="0" smtClean="0"/>
              <a:t>یکی از ظرفیّتهای مهمّ کشور ما منابع طبیعی است. نفت و گاز، معادن طلا و معادن فلزّات کمیاب، سنگ آهن، سنگهای قیمتی، انواع و اقسام فلزهای لازم و اساسی.</a:t>
            </a:r>
          </a:p>
          <a:p>
            <a:pPr algn="just"/>
            <a:r>
              <a:rPr lang="fa-IR" sz="2000" dirty="0" smtClean="0"/>
              <a:t>ظرفیّت دیگری که در کشور وجود دارد، زیرساخت های نرم افزاری و سخت افزاری است؛ نرم افزاری مثل این سیاستهای اصل 44، سند چشم انداز و همچنین زیرساخت های گوناگون مثل جاده و سدّ و پل و کارخانه و امثال اینها.</a:t>
            </a:r>
            <a:endParaRPr lang="en-US" sz="2000" dirty="0" smtClean="0"/>
          </a:p>
          <a:p>
            <a:pPr algn="just"/>
            <a:endParaRPr lang="fa-IR" sz="2000"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الگوی عملی اقتصاد مقاومتی(ادامه)</a:t>
            </a:r>
            <a:endParaRPr lang="fa-IR" dirty="0"/>
          </a:p>
        </p:txBody>
      </p:sp>
      <p:sp>
        <p:nvSpPr>
          <p:cNvPr id="3" name="Content Placeholder 2"/>
          <p:cNvSpPr>
            <a:spLocks noGrp="1"/>
          </p:cNvSpPr>
          <p:nvPr>
            <p:ph idx="1"/>
          </p:nvPr>
        </p:nvSpPr>
        <p:spPr>
          <a:xfrm>
            <a:off x="285720" y="2017713"/>
            <a:ext cx="8669368" cy="4114800"/>
          </a:xfrm>
        </p:spPr>
        <p:txBody>
          <a:bodyPr/>
          <a:lstStyle/>
          <a:p>
            <a:pPr algn="just"/>
            <a:r>
              <a:rPr lang="fa-IR" sz="2400" dirty="0" smtClean="0"/>
              <a:t>بعد از بررسی در خصوص اقتصاد مقاومتی می توان 4الگو را ارائه نمود:</a:t>
            </a:r>
          </a:p>
          <a:p>
            <a:pPr marL="457200" indent="-457200" algn="just">
              <a:buFont typeface="+mj-lt"/>
              <a:buAutoNum type="arabicPeriod"/>
            </a:pPr>
            <a:r>
              <a:rPr lang="fa-IR" sz="2400" b="1" dirty="0" smtClean="0"/>
              <a:t>اقتصاد ترمیمی: این </a:t>
            </a:r>
            <a:r>
              <a:rPr lang="fa-IR" sz="2400" dirty="0" smtClean="0"/>
              <a:t>الگو از اقتصاد مقاومتی عبارت از اقتصادی است که در پی مقاوم سازی، آسیب زدایی، خلل گیری و ترمیم ساختارها و نهادهای اقتصادی است . کشورهای توسعه یافته نیز در دوره هایی از تاریخ اقتصادی خود مجبور به مقاوم سازی ساختارهای اقتصادی شدند؛ به عنوان مثال کشورهای غربی پس از 2 شوک نفتی 1979 و 1983 ، اقدام به جایگزینی سوخت های فسیلی با سایر سوخت های نوین نمود به طوری که امروزه با قیمت های بالای 100 دلار نیز دچار شوک نفتی نمی شود.</a:t>
            </a:r>
          </a:p>
          <a:p>
            <a:pPr marL="457200" indent="-457200" algn="just">
              <a:buFont typeface="+mj-lt"/>
              <a:buAutoNum type="arabicPeriod"/>
            </a:pPr>
            <a:r>
              <a:rPr lang="fa-IR" sz="2400" b="1" dirty="0" smtClean="0"/>
              <a:t>اقتصاد دفاعی: </a:t>
            </a:r>
            <a:r>
              <a:rPr lang="fa-IR" sz="2400" dirty="0" smtClean="0"/>
              <a:t>الگوی دوم از اقتصاد مقاومتی، متوجه هجمه شناسی، آفندشناسی و پدافندشناسی ما در برابر آن هجمه است. بنابراین زمانی به اقتصاد مقاومتی دست یافته ایم که ابزارها و شیوه های هجمه دشمن را پیشاپیش شناخته باشیم و بر اساس آنها استراتژی مقاومت خود را علیه آنان تدوین و اجرا کنیم. که این استراتژی، منفعل و یکسو نگر است.</a:t>
            </a: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الگوی عملی اقتصاد مقاومتی(ادامه)</a:t>
            </a:r>
            <a:endParaRPr lang="fa-IR" dirty="0"/>
          </a:p>
        </p:txBody>
      </p:sp>
      <p:sp>
        <p:nvSpPr>
          <p:cNvPr id="3" name="Content Placeholder 2"/>
          <p:cNvSpPr>
            <a:spLocks noGrp="1"/>
          </p:cNvSpPr>
          <p:nvPr>
            <p:ph idx="1"/>
          </p:nvPr>
        </p:nvSpPr>
        <p:spPr>
          <a:xfrm>
            <a:off x="285720" y="2017713"/>
            <a:ext cx="8669368" cy="4114800"/>
          </a:xfrm>
        </p:spPr>
        <p:txBody>
          <a:bodyPr/>
          <a:lstStyle/>
          <a:p>
            <a:pPr marL="457200" indent="-457200" algn="just">
              <a:buNone/>
            </a:pPr>
            <a:r>
              <a:rPr lang="fa-IR" sz="2000" b="1" dirty="0" smtClean="0"/>
              <a:t>3. اقتصاد الگو: </a:t>
            </a:r>
            <a:r>
              <a:rPr lang="fa-IR" sz="2000" dirty="0" smtClean="0"/>
              <a:t>سومین الگو نیز این است که اساساً اقتصاد مقاومتی تنها یک رویکرد کوتاه مدت سلبی و اقدامی پدافندی نیست؛ بر خلاف 2الگوی قبلی که اقتصاد مقاومتی را یا پدافندی یا کوتاه مدت می دانستند، این رویکرد چشم اندازی کلان به اقتصاد جمهوری اسلامی ایران دارد و یک اقدام بلندمدت را شامل می شود. بر این اساس در الگوی اسلامی ایرانی پیشرفت، یکی از مؤلفه های مهم الگو می بایست متضمن مقاومت و تحقق آن باشد . در این مقوله است که اقتصاد مقاومتی مشتمل بر اقتصاد کارآفرینی و ریسک پذیری و نوآوری می شود.</a:t>
            </a:r>
          </a:p>
          <a:p>
            <a:pPr algn="just"/>
            <a:r>
              <a:rPr lang="fa-IR" sz="2000" b="1" dirty="0" smtClean="0"/>
              <a:t>4. اقتصاد کار آفرینی و تحقیق و توسعه: </a:t>
            </a:r>
            <a:r>
              <a:rPr lang="fa-IR" sz="2000" dirty="0" smtClean="0"/>
              <a:t>چهارمین الگو از اقتصاد مقاومتی ، متوجه مسئله کار آفرینی و فر ایند تحقیق و توسعه است . در این بخش که نقطه عطف تمام این موارد چهارگانه محسوب می شود، اصل بحث مربوط به نوآوری و تحقیق و توسعه و همچنین کارآفرینی داخلی است. به مانند کارهایی که در بخش </a:t>
            </a:r>
            <a:r>
              <a:rPr lang="en-US" sz="2000" dirty="0" smtClean="0"/>
              <a:t>R&amp;D</a:t>
            </a:r>
            <a:r>
              <a:rPr lang="fa-IR" sz="2000" dirty="0" smtClean="0"/>
              <a:t> شرکتهای دارویی در حوزه نانو داروها صورت گرفت.</a:t>
            </a:r>
            <a:endParaRPr lang="fa-IR" sz="2000" dirty="0"/>
          </a:p>
        </p:txBody>
      </p:sp>
      <p:sp>
        <p:nvSpPr>
          <p:cNvPr id="4" name="Isosceles Triangle 3"/>
          <p:cNvSpPr/>
          <p:nvPr/>
        </p:nvSpPr>
        <p:spPr bwMode="auto">
          <a:xfrm rot="10800000">
            <a:off x="571472" y="5214950"/>
            <a:ext cx="7929618" cy="57150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Tahoma" pitchFamily="34" charset="0"/>
              <a:cs typeface="Arial" pitchFamily="34" charset="0"/>
            </a:endParaRPr>
          </a:p>
        </p:txBody>
      </p:sp>
      <p:sp>
        <p:nvSpPr>
          <p:cNvPr id="5" name="Rounded Rectangle 4"/>
          <p:cNvSpPr/>
          <p:nvPr/>
        </p:nvSpPr>
        <p:spPr bwMode="auto">
          <a:xfrm>
            <a:off x="627264" y="5844510"/>
            <a:ext cx="8001056" cy="8572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tx1"/>
                </a:solidFill>
                <a:effectLst/>
                <a:latin typeface="Tahoma" pitchFamily="34" charset="0"/>
                <a:cs typeface="B Nazanin" pitchFamily="2" charset="-78"/>
              </a:rPr>
              <a:t>به</a:t>
            </a:r>
            <a:r>
              <a:rPr kumimoji="0" lang="fa-IR" sz="1800" b="0" i="0" u="none" strike="noStrike" cap="none" normalizeH="0" dirty="0" smtClean="0">
                <a:ln>
                  <a:noFill/>
                </a:ln>
                <a:solidFill>
                  <a:schemeClr val="tx1"/>
                </a:solidFill>
                <a:effectLst/>
                <a:latin typeface="Tahoma" pitchFamily="34" charset="0"/>
                <a:cs typeface="B Nazanin" pitchFamily="2" charset="-78"/>
              </a:rPr>
              <a:t> نظر میرسد بهترین الگو برای محقق شدن سیاستهای 24 گانه اقتصاد مقاومتی، ترکیبی از موارد سه و چهار باشد که نگاه درونزا و استفاده از منابع داخلی را در موجه ترین و بهینه ترین حالات در نظر می گیرند.</a:t>
            </a:r>
            <a:endParaRPr kumimoji="0" lang="fa-IR" sz="1800" b="0" i="0" u="none" strike="noStrike" cap="none" normalizeH="0" baseline="0" dirty="0" smtClean="0">
              <a:ln>
                <a:noFill/>
              </a:ln>
              <a:solidFill>
                <a:schemeClr val="tx1"/>
              </a:solidFill>
              <a:effectLst/>
              <a:latin typeface="Tahoma" pitchFamily="34" charset="0"/>
              <a:cs typeface="B Nazanin"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017713"/>
            <a:ext cx="8775576" cy="4114800"/>
          </a:xfrm>
        </p:spPr>
        <p:txBody>
          <a:bodyPr numCol="2"/>
          <a:lstStyle/>
          <a:p>
            <a:r>
              <a:rPr lang="en-US" sz="1900" dirty="0" smtClean="0"/>
              <a:t>  </a:t>
            </a:r>
            <a:r>
              <a:rPr lang="fa-IR" sz="1900" dirty="0" smtClean="0"/>
              <a:t>وابستگی شدید بودجه سالانه کشور به درآمدهای حاصل از فروش نفت خام</a:t>
            </a:r>
            <a:r>
              <a:rPr lang="en-US" sz="1900" dirty="0" smtClean="0"/>
              <a:t> </a:t>
            </a:r>
          </a:p>
          <a:p>
            <a:r>
              <a:rPr lang="fa-IR" sz="1900" dirty="0" smtClean="0"/>
              <a:t>عدم اجرای کامل سیاست های اصل 44 قانون اساسی در راستای آزاد سازی و خصوصی سازی</a:t>
            </a:r>
          </a:p>
          <a:p>
            <a:r>
              <a:rPr lang="en-US" sz="1900" dirty="0" smtClean="0"/>
              <a:t> </a:t>
            </a:r>
            <a:r>
              <a:rPr lang="fa-IR" sz="1900" dirty="0" smtClean="0"/>
              <a:t>وجود نظام مالیاتی ناکارآمد</a:t>
            </a:r>
          </a:p>
          <a:p>
            <a:r>
              <a:rPr lang="en-US" sz="1900" dirty="0" smtClean="0"/>
              <a:t> </a:t>
            </a:r>
            <a:r>
              <a:rPr lang="fa-IR" sz="1900" dirty="0" smtClean="0"/>
              <a:t>ناکارایی نظام پولی و بانکی</a:t>
            </a:r>
            <a:r>
              <a:rPr lang="en-US" sz="1900" dirty="0" smtClean="0"/>
              <a:t> </a:t>
            </a:r>
          </a:p>
          <a:p>
            <a:r>
              <a:rPr lang="en-US" sz="1900" dirty="0" smtClean="0"/>
              <a:t> </a:t>
            </a:r>
            <a:r>
              <a:rPr lang="fa-IR" sz="1900" dirty="0" smtClean="0"/>
              <a:t>وجود سیاست های حمایتی و تعرفه ناکارآمد و غیر هدفمند</a:t>
            </a:r>
          </a:p>
          <a:p>
            <a:r>
              <a:rPr lang="en-US" sz="1900" dirty="0" smtClean="0"/>
              <a:t> </a:t>
            </a:r>
            <a:r>
              <a:rPr lang="fa-IR" sz="1900" dirty="0" smtClean="0"/>
              <a:t>مشکلات تامین کالاهای مورد نیاز بخش تولید</a:t>
            </a:r>
          </a:p>
          <a:p>
            <a:r>
              <a:rPr lang="en-US" sz="1900" dirty="0" smtClean="0"/>
              <a:t> </a:t>
            </a:r>
            <a:r>
              <a:rPr lang="fa-IR" sz="1900" dirty="0" smtClean="0"/>
              <a:t>وابستگی صادرات غیر نفتی به بخش میعانات نفتی، گازی و پتروشیمی</a:t>
            </a:r>
            <a:r>
              <a:rPr lang="en-US" sz="1900" dirty="0" smtClean="0"/>
              <a:t> </a:t>
            </a:r>
          </a:p>
          <a:p>
            <a:r>
              <a:rPr lang="en-US" sz="1900" dirty="0" smtClean="0"/>
              <a:t> </a:t>
            </a:r>
            <a:r>
              <a:rPr lang="fa-IR" sz="1900" dirty="0" smtClean="0"/>
              <a:t>عدم حمایت موثر از حقوق تضییع شده مصرف کنندگان</a:t>
            </a:r>
            <a:r>
              <a:rPr lang="en-US" sz="1900" dirty="0" smtClean="0"/>
              <a:t> </a:t>
            </a:r>
            <a:endParaRPr lang="fa-IR" sz="1900" dirty="0" smtClean="0"/>
          </a:p>
          <a:p>
            <a:endParaRPr lang="fa-IR" sz="1900" dirty="0" smtClean="0"/>
          </a:p>
          <a:p>
            <a:endParaRPr lang="fa-IR" sz="1900" dirty="0" smtClean="0"/>
          </a:p>
          <a:p>
            <a:endParaRPr lang="fa-IR" sz="1900" dirty="0" smtClean="0"/>
          </a:p>
          <a:p>
            <a:r>
              <a:rPr lang="fa-IR" sz="1900" dirty="0" smtClean="0"/>
              <a:t>وجود عوامل متعدد بر ایجاد فضای منفی برای جذب سرمایه گذاری داخلی و خارجی</a:t>
            </a:r>
            <a:r>
              <a:rPr lang="en-US" sz="1900" dirty="0" smtClean="0"/>
              <a:t> </a:t>
            </a:r>
          </a:p>
          <a:p>
            <a:pPr algn="r"/>
            <a:r>
              <a:rPr lang="en-US" sz="1900" dirty="0" smtClean="0"/>
              <a:t> </a:t>
            </a:r>
            <a:r>
              <a:rPr lang="fa-IR" sz="1900" dirty="0" smtClean="0"/>
              <a:t>وجود موانع متعدد پیش روی تولید ملی</a:t>
            </a:r>
            <a:r>
              <a:rPr lang="en-US" sz="1900" dirty="0" smtClean="0"/>
              <a:t> </a:t>
            </a:r>
          </a:p>
          <a:p>
            <a:pPr algn="r"/>
            <a:r>
              <a:rPr lang="en-US" sz="1900" dirty="0" smtClean="0"/>
              <a:t> </a:t>
            </a:r>
            <a:r>
              <a:rPr lang="fa-IR" sz="1900" dirty="0" smtClean="0"/>
              <a:t>عدم وجود فضای رقابتی در بخش تولید و توزیع در برخی از گروه کالایی</a:t>
            </a:r>
            <a:r>
              <a:rPr lang="en-US" sz="1900" dirty="0" smtClean="0"/>
              <a:t> </a:t>
            </a:r>
          </a:p>
          <a:p>
            <a:pPr algn="r"/>
            <a:r>
              <a:rPr lang="en-US" sz="1900" dirty="0" smtClean="0"/>
              <a:t> </a:t>
            </a:r>
            <a:r>
              <a:rPr lang="fa-IR" sz="1900" dirty="0" smtClean="0"/>
              <a:t>پایین بودن سطح بهره وری نیروی انسانی و ضرورت تشکیل نیروی انسانی کارآمد بیش از گذشته</a:t>
            </a:r>
            <a:r>
              <a:rPr lang="en-US" sz="1900" dirty="0" smtClean="0"/>
              <a:t> </a:t>
            </a:r>
          </a:p>
          <a:p>
            <a:pPr algn="r"/>
            <a:r>
              <a:rPr lang="en-US" sz="1900" dirty="0" smtClean="0"/>
              <a:t> </a:t>
            </a:r>
            <a:r>
              <a:rPr lang="fa-IR" sz="1900" dirty="0" smtClean="0"/>
              <a:t>افزایش نقدینگی و عدم تناسب آن با تولید</a:t>
            </a:r>
          </a:p>
          <a:p>
            <a:pPr algn="r"/>
            <a:r>
              <a:rPr lang="en-US" sz="1900" dirty="0" smtClean="0"/>
              <a:t> </a:t>
            </a:r>
            <a:r>
              <a:rPr lang="fa-IR" sz="1900" dirty="0" smtClean="0"/>
              <a:t>وجود نقدینگی های سرگردان</a:t>
            </a:r>
            <a:r>
              <a:rPr lang="en-US" sz="1900" dirty="0" smtClean="0"/>
              <a:t> </a:t>
            </a:r>
          </a:p>
          <a:p>
            <a:pPr algn="r"/>
            <a:r>
              <a:rPr lang="en-US" sz="1900" dirty="0" smtClean="0"/>
              <a:t> </a:t>
            </a:r>
            <a:r>
              <a:rPr lang="fa-IR" sz="1900" dirty="0" smtClean="0"/>
              <a:t>تورم بالا و مستمر درکشور</a:t>
            </a:r>
          </a:p>
          <a:p>
            <a:pPr algn="r"/>
            <a:r>
              <a:rPr lang="en-US" sz="1900" dirty="0" smtClean="0"/>
              <a:t> </a:t>
            </a:r>
            <a:r>
              <a:rPr lang="fa-IR" sz="1900" dirty="0" smtClean="0"/>
              <a:t>اختلالات متعدد در بازار ارزی کشور</a:t>
            </a:r>
            <a:r>
              <a:rPr lang="en-US" sz="1900" dirty="0" smtClean="0"/>
              <a:t> </a:t>
            </a:r>
          </a:p>
          <a:p>
            <a:pPr algn="r"/>
            <a:r>
              <a:rPr lang="en-US" sz="1900" dirty="0" smtClean="0"/>
              <a:t> </a:t>
            </a:r>
            <a:r>
              <a:rPr lang="fa-IR" sz="1900" dirty="0" smtClean="0"/>
              <a:t>سطح بالای بیکاری و عدم اشتغال پایدار</a:t>
            </a:r>
          </a:p>
          <a:p>
            <a:pPr algn="r"/>
            <a:r>
              <a:rPr lang="en-US" sz="1900" dirty="0" smtClean="0"/>
              <a:t> </a:t>
            </a:r>
            <a:r>
              <a:rPr lang="fa-IR" sz="1900" dirty="0" smtClean="0"/>
              <a:t>افزایش مستمر قیمت مسکن و اجاره ها</a:t>
            </a:r>
            <a:r>
              <a:rPr lang="en-US" sz="1900" dirty="0" smtClean="0"/>
              <a:t> </a:t>
            </a:r>
          </a:p>
        </p:txBody>
      </p:sp>
      <p:sp>
        <p:nvSpPr>
          <p:cNvPr id="4" name="Title 3"/>
          <p:cNvSpPr>
            <a:spLocks noGrp="1"/>
          </p:cNvSpPr>
          <p:nvPr>
            <p:ph type="title"/>
          </p:nvPr>
        </p:nvSpPr>
        <p:spPr>
          <a:xfrm>
            <a:off x="1343942" y="620688"/>
            <a:ext cx="7793037" cy="982439"/>
          </a:xfrm>
        </p:spPr>
        <p:txBody>
          <a:bodyPr/>
          <a:lstStyle/>
          <a:p>
            <a:pPr lvl="0" algn="ctr"/>
            <a:r>
              <a:rPr lang="fa-IR" sz="3200" b="1" dirty="0" smtClean="0"/>
              <a:t>موانع و چالش های پیش روی</a:t>
            </a:r>
            <a:r>
              <a:rPr lang="en-US" sz="3200" b="1" dirty="0" smtClean="0"/>
              <a:t> </a:t>
            </a:r>
            <a:r>
              <a:rPr lang="fa-IR" sz="3200" b="1" dirty="0" smtClean="0"/>
              <a:t>اقتصاد</a:t>
            </a:r>
            <a:r>
              <a:rPr lang="en-US" sz="3200" b="1" dirty="0" smtClean="0"/>
              <a:t> </a:t>
            </a:r>
            <a:r>
              <a:rPr lang="fa-IR" sz="3200" b="1" dirty="0" smtClean="0"/>
              <a:t>مقاومتی</a:t>
            </a:r>
            <a:endParaRPr lang="fa-IR" sz="3200" dirty="0"/>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868362"/>
          </a:xfrm>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امکان فراهم شدن 8 پتانسیل پس از لغو تحریم ها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4" name="Rectangle 3"/>
          <p:cNvSpPr/>
          <p:nvPr/>
        </p:nvSpPr>
        <p:spPr>
          <a:xfrm>
            <a:off x="0" y="1524000"/>
            <a:ext cx="8839200" cy="4478149"/>
          </a:xfrm>
          <a:prstGeom prst="rect">
            <a:avLst/>
          </a:prstGeom>
        </p:spPr>
        <p:txBody>
          <a:bodyPr wrap="square">
            <a:spAutoFit/>
          </a:bodyPr>
          <a:lstStyle/>
          <a:p>
            <a:pPr marL="90488" indent="-90488" algn="r" rtl="1">
              <a:lnSpc>
                <a:spcPct val="150000"/>
              </a:lnSpc>
            </a:pPr>
            <a:r>
              <a:rPr lang="en-US" sz="2400" dirty="0" smtClean="0"/>
              <a:t>• </a:t>
            </a:r>
            <a:r>
              <a:rPr lang="ar-SA" sz="2400" dirty="0" smtClean="0">
                <a:cs typeface="B Homa" pitchFamily="2" charset="-78"/>
              </a:rPr>
              <a:t>افزایش صادرات نفت خام</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آزاد شدن منابع ارزی مسدود شده</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کاهش هزینه واردات</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تامین مالی خارجی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سرمایه‌گذاری مستقیم خارجی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برقراری ارتباط تکنولوژی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افزایش صادرات غیر نفتی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برقراری ارتباط نظام بانکی کشور با نظام بانکی بین‌المللی</a:t>
            </a:r>
            <a:endParaRPr lang="en-US" dirty="0">
              <a:cs typeface="B Homa" pitchFamily="2" charset="-78"/>
            </a:endParaRPr>
          </a:p>
        </p:txBody>
      </p:sp>
    </p:spTree>
    <p:extLst>
      <p:ext uri="{BB962C8B-B14F-4D97-AF65-F5344CB8AC3E}">
        <p14:creationId xmlns:p14="http://schemas.microsoft.com/office/powerpoint/2010/main" val="1986727630"/>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660" y="548680"/>
            <a:ext cx="7764840" cy="868362"/>
          </a:xfrm>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400" b="1" spc="50" dirty="0" smtClean="0">
                <a:ln w="11430"/>
                <a:solidFill>
                  <a:srgbClr val="FF0000"/>
                </a:solidFill>
                <a:effectLst>
                  <a:outerShdw blurRad="76200" dist="50800" dir="5400000" algn="tl" rotWithShape="0">
                    <a:srgbClr val="000000">
                      <a:alpha val="65000"/>
                    </a:srgbClr>
                  </a:outerShdw>
                </a:effectLst>
                <a:cs typeface="B Titr" pitchFamily="2" charset="-78"/>
              </a:rPr>
              <a:t>خطوط قرمز موارد شش گانه قابل طرح </a:t>
            </a:r>
            <a:r>
              <a:rPr lang="fa-IR" sz="2400" b="1" spc="50" dirty="0" smtClean="0">
                <a:ln w="11430"/>
                <a:solidFill>
                  <a:srgbClr val="FF0000"/>
                </a:solidFill>
                <a:effectLst>
                  <a:outerShdw blurRad="76200" dist="50800" dir="5400000" algn="tl" rotWithShape="0">
                    <a:srgbClr val="000000">
                      <a:alpha val="65000"/>
                    </a:srgbClr>
                  </a:outerShdw>
                </a:effectLst>
                <a:cs typeface="B Titr" pitchFamily="2" charset="-78"/>
              </a:rPr>
              <a:t>در پساتحریم</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a:t>
            </a:r>
          </a:p>
        </p:txBody>
      </p:sp>
      <p:sp>
        <p:nvSpPr>
          <p:cNvPr id="4" name="Rectangle 3"/>
          <p:cNvSpPr/>
          <p:nvPr/>
        </p:nvSpPr>
        <p:spPr>
          <a:xfrm>
            <a:off x="114300" y="1700808"/>
            <a:ext cx="8839200" cy="5018682"/>
          </a:xfrm>
          <a:prstGeom prst="rect">
            <a:avLst/>
          </a:prstGeom>
        </p:spPr>
        <p:txBody>
          <a:bodyPr wrap="square">
            <a:spAutoFit/>
          </a:bodyPr>
          <a:lstStyle/>
          <a:p>
            <a:pPr marL="90488" indent="-90488" algn="r" rtl="1">
              <a:lnSpc>
                <a:spcPct val="150000"/>
              </a:lnSpc>
            </a:pPr>
            <a:r>
              <a:rPr lang="en-US" sz="2400" dirty="0" smtClean="0">
                <a:cs typeface="B Homa" pitchFamily="2" charset="-78"/>
              </a:rPr>
              <a:t>• </a:t>
            </a:r>
            <a:r>
              <a:rPr lang="ar-SA" sz="2400" dirty="0" smtClean="0">
                <a:cs typeface="B Homa" pitchFamily="2" charset="-78"/>
              </a:rPr>
              <a:t>اجتناب از افتادن در ورطه اقتصادِ وارداتی با اتکاء به درآمدهای نفتی و تکرار اشتباهات گذشته</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پرهیز از اعطای هرگونه حق انحصاری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احتراز از تضعیف بخش خصوصی و توسعه تسلط نهادهای دولتی یا حاکمیتی غیر دولتی بر اقتصاد کشور</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پرهیز از بروز مجدد مشکل بدهی‌های دولت</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پرهیز از زمینه‌های بروز بدهی‌های خارجی و بحران ارزی</a:t>
            </a:r>
            <a:r>
              <a:rPr lang="en-US" sz="2400" dirty="0" smtClean="0">
                <a:cs typeface="B Homa" pitchFamily="2" charset="-78"/>
              </a:rPr>
              <a:t/>
            </a:r>
            <a:br>
              <a:rPr lang="en-US" sz="2400" dirty="0" smtClean="0">
                <a:cs typeface="B Homa" pitchFamily="2" charset="-78"/>
              </a:rPr>
            </a:br>
            <a:r>
              <a:rPr lang="en-US" sz="2400" dirty="0" smtClean="0">
                <a:cs typeface="B Homa" pitchFamily="2" charset="-78"/>
              </a:rPr>
              <a:t>• </a:t>
            </a:r>
            <a:r>
              <a:rPr lang="ar-SA" sz="2400" dirty="0" smtClean="0">
                <a:cs typeface="B Homa" pitchFamily="2" charset="-78"/>
              </a:rPr>
              <a:t>اجتناب از تضعیف پتانسیل‌های تولیدی شکل گرفته در داخل در دوران تحریم و عدم جایگزینی با واردات غیر منطقی</a:t>
            </a:r>
            <a:endParaRPr lang="en-US" dirty="0">
              <a:cs typeface="B Homa" pitchFamily="2" charset="-78"/>
            </a:endParaRPr>
          </a:p>
        </p:txBody>
      </p:sp>
    </p:spTree>
    <p:extLst>
      <p:ext uri="{BB962C8B-B14F-4D97-AF65-F5344CB8AC3E}">
        <p14:creationId xmlns:p14="http://schemas.microsoft.com/office/powerpoint/2010/main" val="1109734940"/>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3501008"/>
            <a:ext cx="5112568" cy="1200329"/>
          </a:xfrm>
          <a:prstGeom prst="rect">
            <a:avLst/>
          </a:prstGeom>
          <a:noFill/>
        </p:spPr>
        <p:txBody>
          <a:bodyPr wrap="square" rtlCol="1">
            <a:spAutoFit/>
          </a:bodyPr>
          <a:lstStyle/>
          <a:p>
            <a:pPr algn="ctr"/>
            <a:r>
              <a:rPr lang="fa-IR" sz="7200" b="1" dirty="0" smtClean="0">
                <a:solidFill>
                  <a:srgbClr val="C00000"/>
                </a:solidFill>
                <a:effectLst>
                  <a:outerShdw blurRad="38100" dist="38100" dir="2700000" algn="tl">
                    <a:srgbClr val="000000">
                      <a:alpha val="43137"/>
                    </a:srgbClr>
                  </a:outerShdw>
                </a:effectLst>
                <a:cs typeface="B Titr" pitchFamily="2" charset="-78"/>
              </a:rPr>
              <a:t>با تشکر و سپاس</a:t>
            </a:r>
            <a:endParaRPr lang="fa-IR" sz="7200" b="1" dirty="0">
              <a:solidFill>
                <a:srgbClr val="C00000"/>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3365710890"/>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تبیین اقتصاد مقاومتی و ضرورت آن</a:t>
            </a:r>
            <a:endParaRPr lang="fa-IR" dirty="0"/>
          </a:p>
        </p:txBody>
      </p:sp>
      <p:sp>
        <p:nvSpPr>
          <p:cNvPr id="3" name="Content Placeholder 2"/>
          <p:cNvSpPr>
            <a:spLocks noGrp="1"/>
          </p:cNvSpPr>
          <p:nvPr>
            <p:ph idx="1"/>
          </p:nvPr>
        </p:nvSpPr>
        <p:spPr>
          <a:xfrm>
            <a:off x="285720" y="2017713"/>
            <a:ext cx="8669368" cy="4114800"/>
          </a:xfrm>
        </p:spPr>
        <p:txBody>
          <a:bodyPr/>
          <a:lstStyle/>
          <a:p>
            <a:pPr algn="just">
              <a:buBlip>
                <a:blip r:embed="rId2"/>
              </a:buBlip>
            </a:pPr>
            <a:r>
              <a:rPr lang="fa-IR" sz="2000" dirty="0" smtClean="0"/>
              <a:t>اقتصاد آسیب‌پذیر یا شکننده (</a:t>
            </a:r>
            <a:r>
              <a:rPr lang="en-US" sz="2000" dirty="0" smtClean="0"/>
              <a:t>vulnerable economy</a:t>
            </a:r>
            <a:r>
              <a:rPr lang="fa-IR" sz="2000" dirty="0" smtClean="0"/>
              <a:t>)</a:t>
            </a:r>
            <a:r>
              <a:rPr lang="en-US" sz="2000" dirty="0" smtClean="0"/>
              <a:t> </a:t>
            </a:r>
            <a:r>
              <a:rPr lang="fa-IR" sz="2000" dirty="0" smtClean="0"/>
              <a:t>که نقطه‌ی مقابل اقتصاد مقاومتی به‌شمار می‌رود، مفهومی است که حدود یک دهه از تولد آن در ادبیات اقتصادی می‌گذرد و در واقع چند سال پس از تجربه‌ی بحران مالی شرق آسیا در سال ۱۹۹۷ مورد توجه قرار گرفته است. بحرانی که مولود خطای راهبردی وابسته‌کردن بازارهای مالی به سرمایه‌گذاران خارجی بود و به سقوط چندساله‌ی اقتصادهایی منجر شد که در جهان به عنوان معجزه‌ی آسیایی شناخته می‌شدند.</a:t>
            </a:r>
          </a:p>
          <a:p>
            <a:pPr algn="just"/>
            <a:r>
              <a:rPr lang="fa-IR" sz="2000" dirty="0" smtClean="0"/>
              <a:t>التفات به مسأله‌ی آسیب‌پذیری یا مقاومتی بودن، نه تنها در سطح اقتصاد ملی بلکه در همان زمان در سطح بنگاه‌های اقتصادی نیز جدی گرفته شد. مقاله‌ی هامل و والیکانگاس (۲۰۰۳) در نشریه‌ی معروف دانشگاه هاروارد با نام «نیاز به مقاوم بودن» نمونه‌ای از پدید آمدن این هوشیاری بود. </a:t>
            </a:r>
          </a:p>
          <a:p>
            <a:pPr algn="just"/>
            <a:r>
              <a:rPr lang="fa-IR" sz="2000" dirty="0" smtClean="0"/>
              <a:t>وقوع بحران مالی ۲۰۰۸ آمریکا و سپس اروپا </a:t>
            </a:r>
          </a:p>
          <a:p>
            <a:pPr algn="just"/>
            <a:r>
              <a:rPr lang="fa-IR" sz="2000" dirty="0" smtClean="0"/>
              <a:t>آخرین حلقه از آگاهی جهانی درباره‌ی اقتصاد مقاوم مربوط به گزارش رسمی اجلاس مجمع جهانی اقتصاد (۲۰۱۳) است که با نام «ایجاد مقاومت ملی دربرابر مخاطره‌های جهانی» منتشر گردید. البته تعبیر این گزارش از مقاومت (تاب‌آوری</a:t>
            </a:r>
            <a:r>
              <a:rPr lang="en-US" sz="2000" dirty="0" smtClean="0"/>
              <a:t> Resiliency </a:t>
            </a:r>
            <a:r>
              <a:rPr lang="fa-IR" sz="2000" dirty="0" smtClean="0"/>
              <a:t>)، شامل طیف وسیعی از مخاطره‌های جهانی می‌شود (مانند بلایای طبیعی) که فراتر از اثر شوک‌های خارجی است. همچنین مقاومت پیوند وثیقی با پیش‌بینی‌پذیربودن مخاطره‌ها دارد. در گزارش مزبور پنج بُعد برای تقویت مقاومت پیشنهاد شده است:</a:t>
            </a:r>
            <a:endParaRPr lang="fa-IR"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تبیین اقتصاد مقاومتی و ضرورت آن(ادامه)</a:t>
            </a:r>
            <a:endParaRPr lang="fa-IR" sz="3600" dirty="0"/>
          </a:p>
        </p:txBody>
      </p:sp>
      <p:sp>
        <p:nvSpPr>
          <p:cNvPr id="3" name="Content Placeholder 2"/>
          <p:cNvSpPr>
            <a:spLocks noGrp="1"/>
          </p:cNvSpPr>
          <p:nvPr>
            <p:ph idx="1"/>
          </p:nvPr>
        </p:nvSpPr>
        <p:spPr>
          <a:xfrm>
            <a:off x="285720" y="2017713"/>
            <a:ext cx="8669368" cy="4114800"/>
          </a:xfrm>
        </p:spPr>
        <p:txBody>
          <a:bodyPr/>
          <a:lstStyle/>
          <a:p>
            <a:pPr algn="just">
              <a:buNone/>
            </a:pPr>
            <a:r>
              <a:rPr lang="fa-IR" sz="2800" dirty="0" smtClean="0"/>
              <a:t>۱</a:t>
            </a:r>
            <a:r>
              <a:rPr lang="en-US" sz="2800" dirty="0" smtClean="0"/>
              <a:t>. </a:t>
            </a:r>
            <a:r>
              <a:rPr lang="fa-IR" sz="2800" dirty="0" smtClean="0"/>
              <a:t>زیرساختهای اقتصادی؛ مشتمل بر جنبه‌هایی از قبیل محیط اقتصاد کلان، بازار کالا و خدمات، بازار مالی، بازار کار، پایداری‌پذیری و بهره‌وری و مانند آنها؛</a:t>
            </a:r>
          </a:p>
          <a:p>
            <a:pPr algn="just">
              <a:buNone/>
            </a:pPr>
            <a:r>
              <a:rPr lang="fa-IR" sz="2800" dirty="0" smtClean="0"/>
              <a:t>۲</a:t>
            </a:r>
            <a:r>
              <a:rPr lang="en-US" sz="2800" dirty="0" smtClean="0"/>
              <a:t>. </a:t>
            </a:r>
            <a:r>
              <a:rPr lang="fa-IR" sz="2800" dirty="0" smtClean="0"/>
              <a:t>زیرساختهای زیست‌محیطی؛ مشتمل بر جنبه‌هایی همچون منابع طبیعی، شهرسازی و سامانه‌ی زیست‌بوم‌شناختی؛</a:t>
            </a:r>
            <a:endParaRPr lang="en-US" sz="2800" dirty="0" smtClean="0"/>
          </a:p>
          <a:p>
            <a:pPr algn="just">
              <a:buNone/>
            </a:pPr>
            <a:r>
              <a:rPr lang="fa-IR" sz="2800" dirty="0" smtClean="0"/>
              <a:t>۳</a:t>
            </a:r>
            <a:r>
              <a:rPr lang="en-US" sz="2800" dirty="0" smtClean="0"/>
              <a:t>. </a:t>
            </a:r>
            <a:r>
              <a:rPr lang="fa-IR" sz="2800" dirty="0" smtClean="0"/>
              <a:t>زیرساختهای حکمرانی؛ مشتمل بر نهادها، دولت، سیاست‌ها؛</a:t>
            </a:r>
          </a:p>
          <a:p>
            <a:pPr algn="just">
              <a:buNone/>
            </a:pPr>
            <a:r>
              <a:rPr lang="fa-IR" sz="2800" dirty="0" smtClean="0"/>
              <a:t>۴</a:t>
            </a:r>
            <a:r>
              <a:rPr lang="en-US" sz="2800" dirty="0" smtClean="0"/>
              <a:t>. </a:t>
            </a:r>
            <a:r>
              <a:rPr lang="fa-IR" sz="2800" dirty="0" smtClean="0"/>
              <a:t>زیرساختهای اساسی؛ مشتمل بر زیرساختهای حساس به ویژه مخابرات، انرژی، حمل و نقل، آب و سلامت؛</a:t>
            </a:r>
          </a:p>
          <a:p>
            <a:pPr algn="just">
              <a:buNone/>
            </a:pPr>
            <a:r>
              <a:rPr lang="fa-IR" sz="2800" dirty="0" smtClean="0"/>
              <a:t>۵</a:t>
            </a:r>
            <a:r>
              <a:rPr lang="en-US" sz="2800" dirty="0" smtClean="0"/>
              <a:t>. </a:t>
            </a:r>
            <a:r>
              <a:rPr lang="fa-IR" sz="2800" dirty="0" smtClean="0"/>
              <a:t>زیرساختهای اجتماعی؛ مشتمل بر سرمایه‌ی انسانی، سلامت، اجتماع و افراد</a:t>
            </a:r>
            <a:r>
              <a:rPr lang="en-US" sz="2800" dirty="0" smtClean="0"/>
              <a:t>.</a:t>
            </a:r>
            <a:endParaRPr lang="fa-IR" sz="2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تبیین اقتصاد مقاومتی و ضرورت آن(ادامه)</a:t>
            </a:r>
            <a:endParaRPr lang="fa-IR" sz="3600" dirty="0"/>
          </a:p>
        </p:txBody>
      </p:sp>
      <p:sp>
        <p:nvSpPr>
          <p:cNvPr id="3" name="Content Placeholder 2"/>
          <p:cNvSpPr>
            <a:spLocks noGrp="1"/>
          </p:cNvSpPr>
          <p:nvPr>
            <p:ph idx="1"/>
          </p:nvPr>
        </p:nvSpPr>
        <p:spPr>
          <a:xfrm>
            <a:off x="285720" y="2017713"/>
            <a:ext cx="8669368" cy="4114800"/>
          </a:xfrm>
        </p:spPr>
        <p:txBody>
          <a:bodyPr/>
          <a:lstStyle/>
          <a:p>
            <a:pPr algn="just"/>
            <a:r>
              <a:rPr lang="fa-IR" sz="2000" dirty="0" smtClean="0"/>
              <a:t>مفهوم اقتصاد مقاومتی</a:t>
            </a:r>
          </a:p>
          <a:p>
            <a:pPr marL="457200" indent="-457200" algn="just">
              <a:buFont typeface="+mj-lt"/>
              <a:buAutoNum type="arabicPeriod"/>
            </a:pPr>
            <a:r>
              <a:rPr lang="fa-IR" sz="2000" dirty="0" smtClean="0"/>
              <a:t>اقتصاد مقاومتي يعني تشخيص حوزه هاي فشار یا درشرایط کنونی تحریم و متعاقبا تلاش براي کنترل و بي اثر کردن و در شرايط آرماني تبديل چنين فشارهايي به فرصت است.</a:t>
            </a:r>
          </a:p>
          <a:p>
            <a:pPr marL="457200" indent="-457200" algn="just">
              <a:buFont typeface="+mj-lt"/>
              <a:buAutoNum type="arabicPeriod"/>
            </a:pPr>
            <a:r>
              <a:rPr lang="fa-IR" sz="2000" dirty="0" smtClean="0"/>
              <a:t>در تعریف دیگر اقتصاد مقاومتی مجموعه تدابیر و راهکارهایی‌ است که برای پیشبرد امور اقتصادی در شرایط مقاومت در همه زمینه‌های اقتصادی به کار گرفته می‌شود.</a:t>
            </a:r>
          </a:p>
          <a:p>
            <a:pPr marL="457200" indent="-457200" algn="just">
              <a:buFont typeface="+mj-lt"/>
              <a:buAutoNum type="arabicPeriod"/>
            </a:pPr>
            <a:r>
              <a:rPr lang="fa-IR" sz="2000" dirty="0" smtClean="0"/>
              <a:t>تعریف دیگر اقتصاد مقاومتی عبارتست از: سیاستگذاری و اجرای برنامه های اقتصادی معطوف به پايداري در همه سطوح با فرض فشار همه جانبه نظام سلطه.</a:t>
            </a:r>
          </a:p>
          <a:p>
            <a:pPr marL="457200" indent="-457200" algn="just">
              <a:buFont typeface="+mj-lt"/>
              <a:buAutoNum type="arabicPeriod"/>
            </a:pPr>
            <a:r>
              <a:rPr lang="fa-IR" sz="2000" dirty="0" smtClean="0"/>
              <a:t>دکتر رهبری  رئیس دانشگاه علوم اقتصادی در تعریف اقتصاد مقاومتی میگوید: «اقتصاد» مقاومتی یعنی اینکه مردم الگوی مصرف خود را تغییر دهند و از مصرف کالای خارجی به سمت مصرف کالای داخلی حرکت کنند.</a:t>
            </a:r>
          </a:p>
          <a:p>
            <a:pPr marL="457200" indent="-457200" algn="just">
              <a:buFont typeface="+mj-lt"/>
              <a:buAutoNum type="arabicPeriod"/>
            </a:pPr>
            <a:r>
              <a:rPr lang="fa-IR" sz="2000" b="1" dirty="0" smtClean="0">
                <a:solidFill>
                  <a:srgbClr val="0000FF"/>
                </a:solidFill>
              </a:rPr>
              <a:t>بطور کلی:</a:t>
            </a:r>
          </a:p>
          <a:p>
            <a:pPr marL="457200" indent="-457200" algn="just">
              <a:buNone/>
            </a:pPr>
            <a:r>
              <a:rPr lang="fa-IR" sz="2000" b="1" dirty="0" smtClean="0">
                <a:solidFill>
                  <a:srgbClr val="0000FF"/>
                </a:solidFill>
              </a:rPr>
              <a:t>” اقتصاد</a:t>
            </a:r>
            <a:r>
              <a:rPr lang="en-US" sz="2000" b="1" dirty="0" smtClean="0">
                <a:solidFill>
                  <a:srgbClr val="0000FF"/>
                </a:solidFill>
              </a:rPr>
              <a:t> </a:t>
            </a:r>
            <a:r>
              <a:rPr lang="fa-IR" sz="2000" b="1" dirty="0" smtClean="0">
                <a:solidFill>
                  <a:srgbClr val="0000FF"/>
                </a:solidFill>
              </a:rPr>
              <a:t>مقاومتی</a:t>
            </a:r>
            <a:r>
              <a:rPr lang="en-US" sz="2000" b="1" dirty="0" smtClean="0">
                <a:solidFill>
                  <a:srgbClr val="0000FF"/>
                </a:solidFill>
              </a:rPr>
              <a:t> </a:t>
            </a:r>
            <a:r>
              <a:rPr lang="fa-IR" sz="2000" b="1" dirty="0" smtClean="0">
                <a:solidFill>
                  <a:srgbClr val="0000FF"/>
                </a:solidFill>
              </a:rPr>
              <a:t>یعنی آن</a:t>
            </a:r>
            <a:r>
              <a:rPr lang="en-US" sz="2000" b="1" dirty="0" smtClean="0">
                <a:solidFill>
                  <a:srgbClr val="0000FF"/>
                </a:solidFill>
              </a:rPr>
              <a:t> </a:t>
            </a:r>
            <a:r>
              <a:rPr lang="fa-IR" sz="2000" b="1" dirty="0" smtClean="0">
                <a:solidFill>
                  <a:srgbClr val="0000FF"/>
                </a:solidFill>
              </a:rPr>
              <a:t>اقتصادی که در شرایط فشار، در شرایط تحریم، در شرایط دشمنی ها و خصومت های شدید می تواند تعیین کننده رشد و شکوفایی کشور باشد</a:t>
            </a:r>
            <a:r>
              <a:rPr lang="en-US" sz="2000" b="1" dirty="0" smtClean="0">
                <a:solidFill>
                  <a:srgbClr val="0000FF"/>
                </a:solidFill>
              </a:rPr>
              <a:t>”</a:t>
            </a:r>
            <a:r>
              <a:rPr lang="fa-IR" sz="2000" b="1" dirty="0" smtClean="0">
                <a:solidFill>
                  <a:srgbClr val="0000FF"/>
                </a:solidFill>
              </a:rPr>
              <a:t>(مقام معظم رهبری)</a:t>
            </a:r>
            <a:endParaRPr lang="en-US" sz="2000" b="1" dirty="0" smtClean="0">
              <a:solidFill>
                <a:srgbClr val="0000FF"/>
              </a:solidFill>
            </a:endParaRPr>
          </a:p>
          <a:p>
            <a:pPr marL="457200" indent="-457200" algn="just">
              <a:buNone/>
            </a:pPr>
            <a:endParaRPr lang="fa-IR"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t>
            </a:r>
            <a:r>
              <a:rPr lang="fa-IR" sz="3600" dirty="0" smtClean="0"/>
              <a:t>اقتصاد</a:t>
            </a:r>
            <a:r>
              <a:rPr lang="en-US" sz="3600" dirty="0" smtClean="0"/>
              <a:t> </a:t>
            </a:r>
            <a:r>
              <a:rPr lang="fa-IR" sz="3600" dirty="0" smtClean="0"/>
              <a:t>مقاومتی</a:t>
            </a:r>
            <a:r>
              <a:rPr lang="en-US" sz="3600" dirty="0" smtClean="0"/>
              <a:t> </a:t>
            </a:r>
            <a:r>
              <a:rPr lang="fa-IR" sz="3600" dirty="0" smtClean="0"/>
              <a:t>درون زا به چه معناست؟</a:t>
            </a:r>
            <a:endParaRPr lang="fa-IR" sz="3600" dirty="0"/>
          </a:p>
        </p:txBody>
      </p:sp>
      <p:sp>
        <p:nvSpPr>
          <p:cNvPr id="3" name="Content Placeholder 2"/>
          <p:cNvSpPr>
            <a:spLocks noGrp="1"/>
          </p:cNvSpPr>
          <p:nvPr>
            <p:ph idx="1"/>
          </p:nvPr>
        </p:nvSpPr>
        <p:spPr/>
        <p:txBody>
          <a:bodyPr/>
          <a:lstStyle/>
          <a:p>
            <a:pPr algn="just">
              <a:buNone/>
            </a:pPr>
            <a:r>
              <a:rPr lang="en-US" dirty="0" smtClean="0"/>
              <a:t> </a:t>
            </a:r>
            <a:endParaRPr lang="fa-IR" dirty="0" smtClean="0"/>
          </a:p>
          <a:p>
            <a:pPr algn="just">
              <a:buNone/>
            </a:pPr>
            <a:r>
              <a:rPr lang="fa-IR" dirty="0" smtClean="0"/>
              <a:t>یعنی از دل ظرفیّتهای خود کشور ما و خود مردم میجوشد؛ رشد این نهال و این درخت، متّکی است به امکانات کشور خودمان؛ درون زا به این معنا است(فرمایشات مقام معظم رهبری)</a:t>
            </a:r>
            <a:endParaRPr lang="en-US" dirty="0" smtClean="0"/>
          </a:p>
          <a:p>
            <a:pPr algn="just">
              <a:buNone/>
            </a:pPr>
            <a:endParaRPr lang="fa-IR"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تبیین اقتصاد مقاومتی و ضرورت آن(ادامه)</a:t>
            </a:r>
            <a:endParaRPr lang="fa-IR" sz="3600" dirty="0"/>
          </a:p>
        </p:txBody>
      </p:sp>
      <p:sp>
        <p:nvSpPr>
          <p:cNvPr id="7" name="Content Placeholder 2"/>
          <p:cNvSpPr txBox="1">
            <a:spLocks/>
          </p:cNvSpPr>
          <p:nvPr/>
        </p:nvSpPr>
        <p:spPr bwMode="auto">
          <a:xfrm>
            <a:off x="642910" y="1857364"/>
            <a:ext cx="8272466" cy="2632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fontAlgn="base">
              <a:spcBef>
                <a:spcPct val="20000"/>
              </a:spcBef>
              <a:spcAft>
                <a:spcPct val="0"/>
              </a:spcAft>
              <a:buClr>
                <a:schemeClr val="folHlink"/>
              </a:buClr>
              <a:buSzPct val="60000"/>
              <a:buFont typeface="Wingdings" pitchFamily="2" charset="2"/>
              <a:buChar char="n"/>
            </a:pPr>
            <a:r>
              <a:rPr lang="fa-IR" sz="3200" kern="0" dirty="0" smtClean="0">
                <a:cs typeface="B Nazanin" pitchFamily="2" charset="-78"/>
              </a:rPr>
              <a:t>چرا توجه به اقتصاد مقاومتی برای ایران مهم است؟</a:t>
            </a:r>
          </a:p>
          <a:p>
            <a:pPr marL="342900" marR="0" lvl="0" indent="-342900" algn="just" defTabSz="914400" rtl="1"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0" lang="fa-IR" sz="3200" b="0" i="0" u="none" strike="noStrike" kern="0" cap="none" spc="0" normalizeH="0" baseline="0" noProof="0" dirty="0" smtClean="0">
                <a:ln>
                  <a:noFill/>
                </a:ln>
                <a:solidFill>
                  <a:schemeClr val="tx1"/>
                </a:solidFill>
                <a:effectLst/>
                <a:uLnTx/>
                <a:uFillTx/>
                <a:latin typeface="+mn-lt"/>
                <a:ea typeface="+mn-ea"/>
                <a:cs typeface="B Nazanin" pitchFamily="2" charset="-78"/>
              </a:rPr>
              <a:t>اساسا توجه به این حوزه از زمانی مطرح شده که تحریم های گسترده اقتصادی، نفتی، مالی و بانکی، دارویی و بهداشتی علیه کشورمان به اوج خود رسید.</a:t>
            </a:r>
          </a:p>
          <a:p>
            <a:pPr marL="342900" marR="0" lvl="0" indent="-342900" algn="just" defTabSz="914400" rtl="1"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endParaRPr kumimoji="0" lang="fa-IR" sz="3200" b="0" i="0" u="none" strike="noStrike" kern="0" cap="none" spc="0" normalizeH="0" baseline="0" noProof="0" dirty="0">
              <a:ln>
                <a:noFill/>
              </a:ln>
              <a:solidFill>
                <a:schemeClr val="tx1"/>
              </a:solidFill>
              <a:effectLst/>
              <a:uLnTx/>
              <a:uFillTx/>
              <a:latin typeface="+mn-lt"/>
              <a:ea typeface="+mn-ea"/>
              <a:cs typeface="B Nazanin" pitchFamily="2" charset="-78"/>
            </a:endParaRPr>
          </a:p>
        </p:txBody>
      </p:sp>
      <p:pic>
        <p:nvPicPr>
          <p:cNvPr id="8" name="Picture 2" descr="G:\مدیریت\international marketing\تحریم\pic\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0027">
            <a:off x="2381662" y="4455047"/>
            <a:ext cx="3668830" cy="1463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مدیریت\international marketing\تحریم\New folder (2)\download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15" y="3917518"/>
            <a:ext cx="1512228" cy="982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candinavian Scenery">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candinavian Scenery">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introduction1</Template>
  <TotalTime>920</TotalTime>
  <Words>3811</Words>
  <Application>Microsoft Office PowerPoint</Application>
  <PresentationFormat>On-screen Show (4:3)</PresentationFormat>
  <Paragraphs>226</Paragraphs>
  <Slides>48</Slides>
  <Notes>3</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48</vt:i4>
      </vt:variant>
    </vt:vector>
  </HeadingPairs>
  <TitlesOfParts>
    <vt:vector size="70" baseType="lpstr">
      <vt:lpstr>2  Nazanin</vt:lpstr>
      <vt:lpstr>Arial</vt:lpstr>
      <vt:lpstr>B Homa</vt:lpstr>
      <vt:lpstr>B Jadid</vt:lpstr>
      <vt:lpstr>B Nazanin</vt:lpstr>
      <vt:lpstr>B Titr</vt:lpstr>
      <vt:lpstr>Calibri</vt:lpstr>
      <vt:lpstr>Constantia</vt:lpstr>
      <vt:lpstr>Majalla UI</vt:lpstr>
      <vt:lpstr>Tahoma</vt:lpstr>
      <vt:lpstr>Times New Roman</vt:lpstr>
      <vt:lpstr>Wingdings</vt:lpstr>
      <vt:lpstr>Wingdings 2</vt:lpstr>
      <vt:lpstr>Paper</vt:lpstr>
      <vt:lpstr>Office Theme</vt:lpstr>
      <vt:lpstr>Blends</vt:lpstr>
      <vt:lpstr>Scandinavian Scenery</vt:lpstr>
      <vt:lpstr>1_Paper</vt:lpstr>
      <vt:lpstr>1_Office Theme</vt:lpstr>
      <vt:lpstr>1_Blends</vt:lpstr>
      <vt:lpstr>1_Scandinavian Scenery</vt:lpstr>
      <vt:lpstr>2_Office Theme</vt:lpstr>
      <vt:lpstr>PowerPoint Presentation</vt:lpstr>
      <vt:lpstr>محورهای سخنرانی</vt:lpstr>
      <vt:lpstr>مقدمه</vt:lpstr>
      <vt:lpstr>اهداف اقتصاد مقاومتی</vt:lpstr>
      <vt:lpstr>تبیین اقتصاد مقاومتی و ضرورت آن</vt:lpstr>
      <vt:lpstr>تبیین اقتصاد مقاومتی و ضرورت آن(ادامه)</vt:lpstr>
      <vt:lpstr>تبیین اقتصاد مقاومتی و ضرورت آن(ادامه)</vt:lpstr>
      <vt:lpstr>  اقتصاد مقاومتی درون زا به چه معناست؟</vt:lpstr>
      <vt:lpstr>تبیین اقتصاد مقاومتی و ضرورت آن(ادامه)</vt:lpstr>
      <vt:lpstr>PowerPoint Presentation</vt:lpstr>
      <vt:lpstr>چرا اقتصاد مقاومتی در پساتحریم ؟</vt:lpstr>
      <vt:lpstr>PowerPoint Presentation</vt:lpstr>
      <vt:lpstr>PowerPoint Presentation</vt:lpstr>
      <vt:lpstr>چرا اقتصاد مقاومتی در پساتحریم ؟</vt:lpstr>
      <vt:lpstr>برون‌گرایی</vt:lpstr>
      <vt:lpstr>درون زایی اقتصاد ملی</vt:lpstr>
      <vt:lpstr>ترویج مارکهای داخلی به جای مارکهای خارجی</vt:lpstr>
      <vt:lpstr>مبارزه با مفاسد اقتصادی</vt:lpstr>
      <vt:lpstr>PowerPoint Presentation</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اقدامات مهم اقتصاد ایران جهت برپایی اقتصاد مقاومتی در دوره پساتحریم</vt:lpstr>
      <vt:lpstr>11 مشکل اساسی که به صورت موانع جدّی بر سر راه بهبود رشد اقتصادی ظاهر شده‌اند</vt:lpstr>
      <vt:lpstr>تفاوت اقتصاد مقاومتی با ریاضت اقتصادی</vt:lpstr>
      <vt:lpstr>تفاوتها</vt:lpstr>
      <vt:lpstr>اقتصاد مقاومتی و اقتصاد دانش بنیان</vt:lpstr>
      <vt:lpstr>کارکردهای اقتصاد دانش بنیان</vt:lpstr>
      <vt:lpstr>نقش نظام تأمين اجتماعي در تحقق سياست‌هاي كلي اقتصاد مقاومتي</vt:lpstr>
      <vt:lpstr>نقش نظام تأمين اجتماعي در تحقق سياست‌هاي كلي اقتصاد مقاومتي(ادامه)</vt:lpstr>
      <vt:lpstr>نقش نظام تأمين اجتماعي در تحقق سياست‌هاي كلي اقتصاد مقاومتي</vt:lpstr>
      <vt:lpstr>فعالیتهای اقتصادی تامین اجتماعی</vt:lpstr>
      <vt:lpstr>موضوع فعاليت شستا(یکی از نمادهای تاب آوری یا مقاوم سازی سازمان تامین اجتماعی)</vt:lpstr>
      <vt:lpstr>درباره شستا(شرکت سرمایه گذاری تامین اجتماعی)</vt:lpstr>
      <vt:lpstr>نقش نظام تأمين اجتماعي در تحقق سياست‌هاي كلي اقتصاد مقاومتي</vt:lpstr>
      <vt:lpstr> برخی از اصول و سیاست های کلی اقتصاد مقاومتی که به حوزه رفاه و تأمین اجتماعی مرتبط هستند عبارتند از :</vt:lpstr>
      <vt:lpstr>ساسیتهای مرتبط (ادامه)</vt:lpstr>
      <vt:lpstr>استراتژی های پیشرو در نظام رفاه اجتماعی</vt:lpstr>
      <vt:lpstr>الگوی عملی اقتصاد مقاومتی</vt:lpstr>
      <vt:lpstr>الگوی عملی اقتصاد مقاومتی(ادامه)</vt:lpstr>
      <vt:lpstr>الگوی عملی اقتصاد مقاومتی(ادامه)</vt:lpstr>
      <vt:lpstr>موانع و چالش های پیش روی اقتصاد مقاومتی</vt:lpstr>
      <vt:lpstr>امکان فراهم شدن 8 پتانسیل پس از لغو تحریم ها </vt:lpstr>
      <vt:lpstr>خطوط قرمز موارد شش گانه قابل طرح در پساتحریم:</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reza</dc:creator>
  <cp:lastModifiedBy>server</cp:lastModifiedBy>
  <cp:revision>161</cp:revision>
  <dcterms:created xsi:type="dcterms:W3CDTF">2015-05-26T18:27:11Z</dcterms:created>
  <dcterms:modified xsi:type="dcterms:W3CDTF">2017-03-05T11:16:34Z</dcterms:modified>
</cp:coreProperties>
</file>